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85" r:id="rId2"/>
    <p:sldId id="307" r:id="rId3"/>
    <p:sldId id="261" r:id="rId4"/>
    <p:sldId id="262" r:id="rId5"/>
    <p:sldId id="264" r:id="rId6"/>
    <p:sldId id="265" r:id="rId7"/>
    <p:sldId id="267" r:id="rId8"/>
    <p:sldId id="266"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309" r:id="rId26"/>
    <p:sldId id="294" r:id="rId27"/>
    <p:sldId id="295" r:id="rId28"/>
    <p:sldId id="296" r:id="rId29"/>
    <p:sldId id="297" r:id="rId30"/>
    <p:sldId id="306" r:id="rId31"/>
    <p:sldId id="305" r:id="rId32"/>
    <p:sldId id="302" r:id="rId33"/>
    <p:sldId id="284" r:id="rId3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6449" autoAdjust="0"/>
  </p:normalViewPr>
  <p:slideViewPr>
    <p:cSldViewPr>
      <p:cViewPr varScale="1">
        <p:scale>
          <a:sx n="48" d="100"/>
          <a:sy n="48" d="100"/>
        </p:scale>
        <p:origin x="720" y="29"/>
      </p:cViewPr>
      <p:guideLst>
        <p:guide orient="horz" pos="2160"/>
        <p:guide pos="2880"/>
      </p:guideLst>
    </p:cSldViewPr>
  </p:slideViewPr>
  <p:outlineViewPr>
    <p:cViewPr>
      <p:scale>
        <a:sx n="33" d="100"/>
        <a:sy n="33" d="100"/>
      </p:scale>
      <p:origin x="0" y="14154"/>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EA68C1-9F4F-4FA1-842B-797AEA1F5D71}" type="datetimeFigureOut">
              <a:rPr kumimoji="1" lang="ja-JP" altLang="en-US" smtClean="0"/>
              <a:t>2016/4/1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99A48B-D733-48F6-BB84-A7F2482F1B6A}" type="slidenum">
              <a:rPr kumimoji="1" lang="ja-JP" altLang="en-US" smtClean="0"/>
              <a:t>‹#›</a:t>
            </a:fld>
            <a:endParaRPr kumimoji="1" lang="ja-JP" altLang="en-US"/>
          </a:p>
        </p:txBody>
      </p:sp>
    </p:spTree>
    <p:extLst>
      <p:ext uri="{BB962C8B-B14F-4D97-AF65-F5344CB8AC3E}">
        <p14:creationId xmlns:p14="http://schemas.microsoft.com/office/powerpoint/2010/main" val="6313620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67F3DC-C641-40C6-BCEB-B721F5308766}" type="slidenum">
              <a:rPr lang="ja-JP" altLang="en-US"/>
              <a:pPr/>
              <a:t>3</a:t>
            </a:fld>
            <a:endParaRPr lang="en-US" altLang="ja-JP"/>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pPr marL="228600" indent="-228600"/>
            <a:endParaRPr lang="en-US" altLang="ja-JP"/>
          </a:p>
        </p:txBody>
      </p:sp>
    </p:spTree>
    <p:extLst>
      <p:ext uri="{BB962C8B-B14F-4D97-AF65-F5344CB8AC3E}">
        <p14:creationId xmlns:p14="http://schemas.microsoft.com/office/powerpoint/2010/main" val="1606796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r>
              <a:rPr lang="ja-JP" altLang="en-US" sz="900" smtClean="0"/>
              <a:t>この対話の不成立には、一体どんな問題がありましたのかを、一つ一つ見ましょう。</a:t>
            </a:r>
            <a:endParaRPr lang="en-US" altLang="ja-JP" sz="900" smtClean="0"/>
          </a:p>
          <a:p>
            <a:r>
              <a:rPr lang="ja-JP" altLang="en-US" sz="900" smtClean="0"/>
              <a:t>まず、店員はお客さんの質問が分かりませんでした。</a:t>
            </a:r>
            <a:endParaRPr lang="en-US" altLang="ja-JP" sz="900" smtClean="0"/>
          </a:p>
          <a:p>
            <a:r>
              <a:rPr lang="ja-JP" altLang="en-US" sz="900" smtClean="0"/>
              <a:t>お客さんは、英語がだめだと判断し、繰り返しはしませんでした。</a:t>
            </a:r>
            <a:endParaRPr lang="en-US" altLang="ja-JP" sz="900" smtClean="0"/>
          </a:p>
          <a:p>
            <a:r>
              <a:rPr lang="ja-JP" altLang="en-US" sz="900" smtClean="0"/>
              <a:t>その代わり、ジェスチャーを使いました。</a:t>
            </a:r>
            <a:endParaRPr lang="en-US" altLang="ja-JP" sz="900" smtClean="0"/>
          </a:p>
          <a:p>
            <a:r>
              <a:rPr lang="ja-JP" altLang="en-US" sz="900" smtClean="0"/>
              <a:t>ジェスチャーを分かったつもりの店員さんが、その確認をしませんでした。</a:t>
            </a:r>
            <a:endParaRPr lang="en-US" altLang="ja-JP" sz="900" smtClean="0"/>
          </a:p>
          <a:p>
            <a:r>
              <a:rPr lang="en-US" altLang="ja-JP" sz="900" smtClean="0"/>
              <a:t>｢</a:t>
            </a:r>
            <a:r>
              <a:rPr lang="ja-JP" altLang="en-US" sz="900" smtClean="0"/>
              <a:t>スリーフロアー」といった店員さんの意味がお客さんに通じませんでした。</a:t>
            </a:r>
            <a:endParaRPr lang="en-US" altLang="ja-JP" sz="900" smtClean="0"/>
          </a:p>
          <a:p>
            <a:r>
              <a:rPr lang="ja-JP" altLang="en-US" sz="900" smtClean="0"/>
              <a:t>お客さんが諦めました。</a:t>
            </a:r>
            <a:endParaRPr lang="en-US" altLang="ja-JP" sz="900" smtClean="0"/>
          </a:p>
          <a:p>
            <a:endParaRPr lang="ja-JP" altLang="en-US" smtClean="0"/>
          </a:p>
        </p:txBody>
      </p:sp>
    </p:spTree>
    <p:extLst>
      <p:ext uri="{BB962C8B-B14F-4D97-AF65-F5344CB8AC3E}">
        <p14:creationId xmlns:p14="http://schemas.microsoft.com/office/powerpoint/2010/main" val="2254082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r>
              <a:rPr lang="ja-JP" altLang="en-US" sz="900" smtClean="0"/>
              <a:t>まず、店員さんが使わなかったコミュニケーション対応ストラテジーその①に注目しましょう。</a:t>
            </a:r>
            <a:endParaRPr lang="en-US" altLang="ja-JP" sz="900" smtClean="0"/>
          </a:p>
          <a:p>
            <a:r>
              <a:rPr lang="ja-JP" altLang="en-US" sz="900" smtClean="0"/>
              <a:t>言語が問題となっていることを伝えるため、言語交渉を試してみることはしなかったようです。</a:t>
            </a:r>
            <a:endParaRPr lang="en-US" altLang="ja-JP" sz="900" smtClean="0"/>
          </a:p>
          <a:p>
            <a:r>
              <a:rPr lang="ja-JP" altLang="en-US" sz="900" smtClean="0"/>
              <a:t>別の言語を使ってみたら、フィットしなくても、コミュニケーションの意思表示ができます。</a:t>
            </a:r>
          </a:p>
          <a:p>
            <a:endParaRPr lang="ja-JP" altLang="en-US" smtClean="0"/>
          </a:p>
        </p:txBody>
      </p:sp>
    </p:spTree>
    <p:extLst>
      <p:ext uri="{BB962C8B-B14F-4D97-AF65-F5344CB8AC3E}">
        <p14:creationId xmlns:p14="http://schemas.microsoft.com/office/powerpoint/2010/main" val="926340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r>
              <a:rPr lang="ja-JP" altLang="en-US" sz="900" smtClean="0"/>
              <a:t>次は、お客さんが使わなかったコミュニケーション対応ストラテジー（発話スタイルのコンバージェンス）を見てみます。</a:t>
            </a:r>
            <a:endParaRPr lang="en-US" altLang="ja-JP" sz="900" smtClean="0"/>
          </a:p>
          <a:p>
            <a:r>
              <a:rPr lang="ja-JP" altLang="en-US" sz="900" smtClean="0"/>
              <a:t>相手の言葉変更の提案に応じることができなかった客さんですが、言葉が問題と判断できる客さんです。</a:t>
            </a:r>
            <a:endParaRPr lang="en-US" altLang="ja-JP" sz="900" smtClean="0"/>
          </a:p>
          <a:p>
            <a:r>
              <a:rPr lang="ja-JP" altLang="en-US" sz="900" smtClean="0"/>
              <a:t>そこで、言葉の発音、速度、丁寧さ、文法、語彙、ジェスチャーなど、手段を次々と試してみることができる。</a:t>
            </a:r>
            <a:endParaRPr lang="en-US" altLang="ja-JP" sz="900" smtClean="0"/>
          </a:p>
          <a:p>
            <a:endParaRPr lang="ja-JP" altLang="en-US" smtClean="0"/>
          </a:p>
        </p:txBody>
      </p:sp>
    </p:spTree>
    <p:extLst>
      <p:ext uri="{BB962C8B-B14F-4D97-AF65-F5344CB8AC3E}">
        <p14:creationId xmlns:p14="http://schemas.microsoft.com/office/powerpoint/2010/main" val="3880599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r>
              <a:rPr lang="ja-JP" altLang="en-US" sz="900" smtClean="0"/>
              <a:t>また、店員さんがこの場で使わなかったコミュニケーション対応ストラテジー　　目的確認</a:t>
            </a:r>
            <a:endParaRPr lang="en-US" altLang="ja-JP" sz="900" smtClean="0"/>
          </a:p>
          <a:p>
            <a:endParaRPr lang="en-US" altLang="ja-JP" sz="900" smtClean="0"/>
          </a:p>
          <a:p>
            <a:r>
              <a:rPr lang="ja-JP" altLang="en-US" sz="900" smtClean="0"/>
              <a:t>ジェスチャーまで使ったお客さんの対応として、自分の理解を確かめることが出来ていましたでしょう。</a:t>
            </a:r>
            <a:endParaRPr lang="en-US" altLang="ja-JP" sz="900" smtClean="0"/>
          </a:p>
          <a:p>
            <a:r>
              <a:rPr lang="en-US" altLang="ja-JP" sz="900" smtClean="0"/>
              <a:t>｢</a:t>
            </a:r>
            <a:r>
              <a:rPr lang="ja-JP" altLang="en-US" sz="900" smtClean="0"/>
              <a:t>トイレ？」または</a:t>
            </a:r>
            <a:r>
              <a:rPr lang="en-US" altLang="ja-JP" sz="900" smtClean="0"/>
              <a:t>｢</a:t>
            </a:r>
            <a:r>
              <a:rPr lang="ja-JP" altLang="en-US" sz="900" smtClean="0"/>
              <a:t>トイレット？」と一語だけでも</a:t>
            </a:r>
            <a:endParaRPr lang="en-US" altLang="ja-JP" sz="900" smtClean="0"/>
          </a:p>
          <a:p>
            <a:endParaRPr lang="ja-JP" altLang="en-US" smtClean="0"/>
          </a:p>
        </p:txBody>
      </p:sp>
    </p:spTree>
    <p:extLst>
      <p:ext uri="{BB962C8B-B14F-4D97-AF65-F5344CB8AC3E}">
        <p14:creationId xmlns:p14="http://schemas.microsoft.com/office/powerpoint/2010/main" val="3959293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r>
              <a:rPr lang="ja-JP" altLang="en-US" sz="900" smtClean="0"/>
              <a:t>ここは文化的問題が背景にある可能性があります。</a:t>
            </a:r>
            <a:endParaRPr lang="en-US" altLang="ja-JP" sz="900" smtClean="0"/>
          </a:p>
          <a:p>
            <a:r>
              <a:rPr lang="ja-JP" altLang="en-US" sz="900" smtClean="0"/>
              <a:t>国によって、公式場所でもトイレが使えない、又は有料になっているところがあります。</a:t>
            </a:r>
          </a:p>
          <a:p>
            <a:r>
              <a:rPr lang="ja-JP" altLang="en-US" sz="900" smtClean="0"/>
              <a:t>ということで、まず「利用しても良い」という事実を伝える必要があります。</a:t>
            </a:r>
          </a:p>
          <a:p>
            <a:endParaRPr lang="en-US" altLang="ja-JP" sz="900" smtClean="0"/>
          </a:p>
          <a:p>
            <a:endParaRPr lang="ja-JP" altLang="en-US" smtClean="0"/>
          </a:p>
        </p:txBody>
      </p:sp>
    </p:spTree>
    <p:extLst>
      <p:ext uri="{BB962C8B-B14F-4D97-AF65-F5344CB8AC3E}">
        <p14:creationId xmlns:p14="http://schemas.microsoft.com/office/powerpoint/2010/main" val="16354930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r>
              <a:rPr lang="en-US" altLang="ja-JP" sz="900" smtClean="0"/>
              <a:t>｢</a:t>
            </a:r>
            <a:r>
              <a:rPr lang="ja-JP" altLang="en-US" sz="900" smtClean="0"/>
              <a:t>３階にありますよ」は日本語でも、</a:t>
            </a:r>
            <a:r>
              <a:rPr lang="en-US" altLang="ja-JP" sz="900" smtClean="0"/>
              <a:t>｢</a:t>
            </a:r>
            <a:r>
              <a:rPr lang="ja-JP" altLang="en-US" sz="900" smtClean="0"/>
              <a:t>トイレは使ってもいいですか」の直接な答えではありません。</a:t>
            </a:r>
            <a:endParaRPr lang="en-US" altLang="ja-JP" sz="900" smtClean="0"/>
          </a:p>
          <a:p>
            <a:r>
              <a:rPr lang="ja-JP" altLang="en-US" sz="900" smtClean="0"/>
              <a:t>当然、</a:t>
            </a:r>
            <a:r>
              <a:rPr lang="en-US" altLang="ja-JP" sz="900" smtClean="0"/>
              <a:t>｢</a:t>
            </a:r>
            <a:r>
              <a:rPr lang="ja-JP" altLang="en-US" sz="900" smtClean="0"/>
              <a:t>使っていいですよ」は答えの中に含まれています。</a:t>
            </a:r>
            <a:endParaRPr lang="en-US" altLang="ja-JP" sz="900" smtClean="0"/>
          </a:p>
          <a:p>
            <a:r>
              <a:rPr lang="ja-JP" altLang="en-US" sz="900" smtClean="0"/>
              <a:t>この言わんとしている、中に含まれている内容は、インプリクチャー（</a:t>
            </a:r>
            <a:r>
              <a:rPr lang="en-US" altLang="ja-JP" sz="900" smtClean="0"/>
              <a:t>conversational implicature) </a:t>
            </a:r>
            <a:r>
              <a:rPr lang="ja-JP" altLang="en-US" sz="900" smtClean="0"/>
              <a:t>（</a:t>
            </a:r>
            <a:r>
              <a:rPr lang="en-US" altLang="ja-JP" sz="900" smtClean="0"/>
              <a:t>Grice</a:t>
            </a:r>
            <a:r>
              <a:rPr lang="ja-JP" altLang="en-US" sz="900" smtClean="0"/>
              <a:t> </a:t>
            </a:r>
            <a:r>
              <a:rPr lang="en-US" altLang="ja-JP" sz="900" smtClean="0"/>
              <a:t>1967) </a:t>
            </a:r>
            <a:r>
              <a:rPr lang="ja-JP" altLang="en-US" sz="900" smtClean="0"/>
              <a:t>と言います。</a:t>
            </a:r>
            <a:endParaRPr lang="en-US" altLang="ja-JP" sz="900" smtClean="0"/>
          </a:p>
          <a:p>
            <a:r>
              <a:rPr lang="ja-JP" altLang="en-US" sz="900" smtClean="0"/>
              <a:t>正し、聞き手は必ずしも同じ</a:t>
            </a:r>
            <a:r>
              <a:rPr lang="en-US" altLang="ja-JP" sz="900" smtClean="0"/>
              <a:t>implicature</a:t>
            </a:r>
            <a:r>
              <a:rPr lang="ja-JP" altLang="en-US" sz="900" smtClean="0"/>
              <a:t>を読み取ることが出来るわけではありません。</a:t>
            </a:r>
            <a:endParaRPr lang="en-US" altLang="ja-JP" sz="900" smtClean="0"/>
          </a:p>
          <a:p>
            <a:r>
              <a:rPr lang="ja-JP" altLang="en-US" sz="900" smtClean="0"/>
              <a:t>多言語、多文化になると、なおさら問題となります。</a:t>
            </a:r>
            <a:endParaRPr lang="en-US" altLang="ja-JP" sz="900" smtClean="0"/>
          </a:p>
          <a:p>
            <a:r>
              <a:rPr lang="ja-JP" altLang="en-US" sz="900" smtClean="0"/>
              <a:t>この場合、意味が正確に伝わるには、ジェスチャー、繰り返し、相槌などを補助の為に使うことを勧めます。</a:t>
            </a:r>
            <a:endParaRPr lang="en-US" altLang="ja-JP" sz="900" smtClean="0"/>
          </a:p>
          <a:p>
            <a:r>
              <a:rPr lang="ja-JP" altLang="en-US" sz="900" smtClean="0"/>
              <a:t>店員さんが、自分の言わんとしていた</a:t>
            </a:r>
            <a:r>
              <a:rPr lang="en-US" altLang="ja-JP" sz="900" smtClean="0"/>
              <a:t>｢</a:t>
            </a:r>
            <a:r>
              <a:rPr lang="ja-JP" altLang="en-US" sz="900" smtClean="0"/>
              <a:t>トイレはうかってもいいですよ」を表現した方が良かったでしょう。</a:t>
            </a:r>
            <a:endParaRPr lang="en-US" altLang="ja-JP" sz="900" smtClean="0"/>
          </a:p>
          <a:p>
            <a:endParaRPr lang="en-US" altLang="ja-JP" sz="900" smtClean="0"/>
          </a:p>
          <a:p>
            <a:endParaRPr lang="ja-JP" altLang="en-US" smtClean="0"/>
          </a:p>
        </p:txBody>
      </p:sp>
    </p:spTree>
    <p:extLst>
      <p:ext uri="{BB962C8B-B14F-4D97-AF65-F5344CB8AC3E}">
        <p14:creationId xmlns:p14="http://schemas.microsoft.com/office/powerpoint/2010/main" val="955897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ln/>
        </p:spPr>
        <p:txBody>
          <a:bodyPr/>
          <a:lstStyle/>
          <a:p>
            <a:pPr>
              <a:defRPr/>
            </a:pPr>
            <a:r>
              <a:rPr lang="ja-JP" altLang="en-US" sz="900" dirty="0" smtClean="0">
                <a:ea typeface="ＭＳ Ｐゴシック" charset="-128"/>
              </a:rPr>
              <a:t>お客さんが、店員さんの発言</a:t>
            </a:r>
            <a:r>
              <a:rPr lang="ja-JP" altLang="en-US" sz="900" dirty="0" smtClean="0">
                <a:effectLst>
                  <a:outerShdw blurRad="38100" dist="38100" dir="2700000" algn="tl">
                    <a:srgbClr val="C0C0C0"/>
                  </a:outerShdw>
                </a:effectLst>
              </a:rPr>
              <a:t>の内容を理解しなかったことでしょう。</a:t>
            </a:r>
            <a:endParaRPr lang="en-US" altLang="ja-JP" sz="900" dirty="0" smtClean="0">
              <a:effectLst>
                <a:outerShdw blurRad="38100" dist="38100" dir="2700000" algn="tl">
                  <a:srgbClr val="C0C0C0"/>
                </a:outerShdw>
              </a:effectLst>
            </a:endParaRPr>
          </a:p>
          <a:p>
            <a:pPr>
              <a:defRPr/>
            </a:pPr>
            <a:r>
              <a:rPr lang="ja-JP" altLang="en-US" sz="900" dirty="0" smtClean="0">
                <a:effectLst>
                  <a:outerShdw blurRad="38100" dist="38100" dir="2700000" algn="tl">
                    <a:srgbClr val="C0C0C0"/>
                  </a:outerShdw>
                </a:effectLst>
              </a:rPr>
              <a:t>を言葉やジェスチャーを使い確認・再発言を要求することをしませんでした。</a:t>
            </a:r>
            <a:endParaRPr lang="ja-JP" altLang="en-US" sz="900" dirty="0" smtClean="0">
              <a:ea typeface="ＭＳ Ｐゴシック" charset="-128"/>
            </a:endParaRPr>
          </a:p>
          <a:p>
            <a:pPr>
              <a:defRPr/>
            </a:pPr>
            <a:endParaRPr lang="ja-JP" altLang="en-US" dirty="0" smtClean="0">
              <a:ea typeface="ＭＳ Ｐゴシック" charset="-128"/>
            </a:endParaRPr>
          </a:p>
        </p:txBody>
      </p:sp>
    </p:spTree>
    <p:extLst>
      <p:ext uri="{BB962C8B-B14F-4D97-AF65-F5344CB8AC3E}">
        <p14:creationId xmlns:p14="http://schemas.microsoft.com/office/powerpoint/2010/main" val="35025140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r>
              <a:rPr lang="ja-JP" altLang="en-US" smtClean="0"/>
              <a:t>このストラテジーをお互いに使えたら、対話がよりスムーズに行い、言語に障害があっても目的が達成できていました。</a:t>
            </a:r>
            <a:endParaRPr lang="en-US" altLang="ja-JP" smtClean="0"/>
          </a:p>
          <a:p>
            <a:r>
              <a:rPr lang="ja-JP" altLang="en-US" smtClean="0"/>
              <a:t>おおよそ次のようになっていました。</a:t>
            </a:r>
            <a:endParaRPr lang="en-US" altLang="ja-JP" smtClean="0"/>
          </a:p>
          <a:p>
            <a:r>
              <a:rPr lang="en-US" altLang="ja-JP" smtClean="0"/>
              <a:t>A</a:t>
            </a:r>
            <a:r>
              <a:rPr lang="ja-JP" altLang="en-US" smtClean="0"/>
              <a:t>さん</a:t>
            </a:r>
            <a:r>
              <a:rPr lang="en-US" altLang="ja-JP" smtClean="0"/>
              <a:t>(</a:t>
            </a:r>
            <a:r>
              <a:rPr lang="ja-JP" altLang="en-US" smtClean="0"/>
              <a:t>お客様）　　</a:t>
            </a:r>
            <a:r>
              <a:rPr lang="en-US" altLang="ja-JP" smtClean="0"/>
              <a:t>Pardon me, could I use your restroom please?</a:t>
            </a:r>
          </a:p>
          <a:p>
            <a:r>
              <a:rPr lang="en-US" altLang="ja-JP" smtClean="0"/>
              <a:t>B</a:t>
            </a:r>
            <a:r>
              <a:rPr lang="ja-JP" altLang="en-US" smtClean="0"/>
              <a:t>さん（店員）　　　　</a:t>
            </a:r>
            <a:r>
              <a:rPr lang="en-US" altLang="ja-JP" smtClean="0"/>
              <a:t>(</a:t>
            </a:r>
            <a:r>
              <a:rPr lang="ja-JP" altLang="en-US" smtClean="0"/>
              <a:t>あ、英語だ！）　ジャパネズ</a:t>
            </a:r>
            <a:r>
              <a:rPr lang="en-US" altLang="ja-JP" smtClean="0"/>
              <a:t>OK</a:t>
            </a:r>
            <a:r>
              <a:rPr lang="ja-JP" altLang="en-US" smtClean="0"/>
              <a:t>？！？</a:t>
            </a:r>
            <a:endParaRPr lang="en-US" altLang="ja-JP" smtClean="0"/>
          </a:p>
          <a:p>
            <a:r>
              <a:rPr lang="en-US" altLang="ja-JP" smtClean="0"/>
              <a:t>A</a:t>
            </a:r>
            <a:r>
              <a:rPr lang="ja-JP" altLang="en-US" smtClean="0"/>
              <a:t>さん</a:t>
            </a:r>
            <a:r>
              <a:rPr lang="en-US" altLang="ja-JP" smtClean="0"/>
              <a:t>(</a:t>
            </a:r>
            <a:r>
              <a:rPr lang="ja-JP" altLang="en-US" smtClean="0"/>
              <a:t>お客様）　　</a:t>
            </a:r>
            <a:r>
              <a:rPr lang="en-US" altLang="ja-JP" smtClean="0"/>
              <a:t>(</a:t>
            </a:r>
            <a:r>
              <a:rPr lang="ja-JP" altLang="en-US" smtClean="0"/>
              <a:t>通じないみたい。もっと簡単に。。。）　</a:t>
            </a:r>
            <a:r>
              <a:rPr lang="en-US" altLang="ja-JP" smtClean="0"/>
              <a:t>Uh…toilet, ok?</a:t>
            </a:r>
          </a:p>
          <a:p>
            <a:r>
              <a:rPr lang="en-US" altLang="ja-JP" smtClean="0"/>
              <a:t>B</a:t>
            </a:r>
            <a:r>
              <a:rPr lang="ja-JP" altLang="en-US" smtClean="0"/>
              <a:t>さん</a:t>
            </a:r>
            <a:r>
              <a:rPr lang="en-US" altLang="ja-JP" smtClean="0"/>
              <a:t>(</a:t>
            </a:r>
            <a:r>
              <a:rPr lang="ja-JP" altLang="en-US" smtClean="0"/>
              <a:t>店員）　　　（あ、トイレだ！確認してみよう。三階にありますよ！）　あ、トイレ</a:t>
            </a:r>
            <a:r>
              <a:rPr lang="en-US" altLang="ja-JP" smtClean="0"/>
              <a:t>OK!</a:t>
            </a:r>
            <a:r>
              <a:rPr lang="ja-JP" altLang="en-US" smtClean="0"/>
              <a:t>　（早く案内しよう）　スリーフロアー、アップ、</a:t>
            </a:r>
            <a:r>
              <a:rPr lang="en-US" altLang="ja-JP" smtClean="0"/>
              <a:t>OK</a:t>
            </a:r>
            <a:r>
              <a:rPr lang="ja-JP" altLang="en-US" smtClean="0"/>
              <a:t>！</a:t>
            </a:r>
            <a:endParaRPr lang="en-US" altLang="ja-JP" smtClean="0"/>
          </a:p>
          <a:p>
            <a:r>
              <a:rPr lang="en-US" altLang="ja-JP" smtClean="0"/>
              <a:t>A</a:t>
            </a:r>
            <a:r>
              <a:rPr lang="ja-JP" altLang="en-US" smtClean="0"/>
              <a:t>さん</a:t>
            </a:r>
            <a:r>
              <a:rPr lang="en-US" altLang="ja-JP" smtClean="0"/>
              <a:t>(</a:t>
            </a:r>
            <a:r>
              <a:rPr lang="ja-JP" altLang="en-US" smtClean="0"/>
              <a:t>お客様）　　</a:t>
            </a:r>
            <a:r>
              <a:rPr lang="en-US" altLang="ja-JP" smtClean="0"/>
              <a:t> (</a:t>
            </a:r>
            <a:r>
              <a:rPr lang="ja-JP" altLang="en-US" smtClean="0"/>
              <a:t>分かってくれた！上を指しているから、上に行ってみよう。）</a:t>
            </a:r>
            <a:r>
              <a:rPr lang="en-US" altLang="ja-JP" smtClean="0"/>
              <a:t>OK!</a:t>
            </a:r>
            <a:r>
              <a:rPr lang="ja-JP" altLang="en-US" smtClean="0"/>
              <a:t>　</a:t>
            </a:r>
            <a:r>
              <a:rPr lang="en-US" altLang="ja-JP" smtClean="0"/>
              <a:t>I see</a:t>
            </a:r>
            <a:r>
              <a:rPr lang="ja-JP" altLang="en-US" smtClean="0"/>
              <a:t>！サンキュウー！</a:t>
            </a:r>
          </a:p>
          <a:p>
            <a:endParaRPr lang="ja-JP" altLang="en-US" smtClean="0"/>
          </a:p>
          <a:p>
            <a:endParaRPr lang="en-US" altLang="ja-JP" smtClean="0"/>
          </a:p>
          <a:p>
            <a:r>
              <a:rPr lang="ja-JP" altLang="en-US" smtClean="0"/>
              <a:t>今度の対話では、二人ともが満足し、このプラスな経験を将来も応用できるようになるでしょう。</a:t>
            </a:r>
          </a:p>
        </p:txBody>
      </p:sp>
    </p:spTree>
    <p:extLst>
      <p:ext uri="{BB962C8B-B14F-4D97-AF65-F5344CB8AC3E}">
        <p14:creationId xmlns:p14="http://schemas.microsoft.com/office/powerpoint/2010/main" val="36812025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スライド イメージ プレースホルダ 1"/>
          <p:cNvSpPr>
            <a:spLocks noGrp="1" noRot="1" noChangeAspect="1" noTextEdit="1"/>
          </p:cNvSpPr>
          <p:nvPr>
            <p:ph type="sldImg"/>
          </p:nvPr>
        </p:nvSpPr>
        <p:spPr>
          <a:ln/>
        </p:spPr>
      </p:sp>
      <p:sp>
        <p:nvSpPr>
          <p:cNvPr id="76803" name="ノート プレースホルダ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ja-JP" sz="1200" kern="1200" dirty="0" smtClean="0">
                <a:solidFill>
                  <a:schemeClr val="tx1"/>
                </a:solidFill>
                <a:latin typeface="Calibri" pitchFamily="34" charset="0"/>
                <a:ea typeface="ＭＳ Ｐゴシック" pitchFamily="50" charset="-128"/>
                <a:cs typeface="+mn-cs"/>
              </a:rPr>
              <a:t>2009 </a:t>
            </a:r>
            <a:r>
              <a:rPr kumimoji="1" lang="en-US" altLang="ja-JP" sz="1200" i="1" kern="1200" dirty="0" smtClean="0">
                <a:solidFill>
                  <a:schemeClr val="tx1"/>
                </a:solidFill>
                <a:latin typeface="Calibri" pitchFamily="34" charset="0"/>
                <a:ea typeface="ＭＳ Ｐゴシック" pitchFamily="50" charset="-128"/>
                <a:cs typeface="+mn-cs"/>
              </a:rPr>
              <a:t>The Role of Linguistic Auditing and English as an International Language in the East Asian Tourist Industry: A Case Study of Kumamoto, Japan</a:t>
            </a:r>
            <a:r>
              <a:rPr kumimoji="1" lang="en-US" altLang="ja-JP" sz="1200" kern="1200" dirty="0" smtClean="0">
                <a:solidFill>
                  <a:schemeClr val="tx1"/>
                </a:solidFill>
                <a:latin typeface="Calibri" pitchFamily="34" charset="0"/>
                <a:ea typeface="ＭＳ Ｐゴシック" pitchFamily="50" charset="-128"/>
                <a:cs typeface="+mn-cs"/>
              </a:rPr>
              <a:t>, Kumamoto </a:t>
            </a:r>
            <a:r>
              <a:rPr kumimoji="1" lang="en-US" altLang="ja-JP" sz="1200" kern="1200" dirty="0" err="1" smtClean="0">
                <a:solidFill>
                  <a:schemeClr val="tx1"/>
                </a:solidFill>
                <a:latin typeface="Calibri" pitchFamily="34" charset="0"/>
                <a:ea typeface="ＭＳ Ｐゴシック" pitchFamily="50" charset="-128"/>
                <a:cs typeface="+mn-cs"/>
              </a:rPr>
              <a:t>Gakuen</a:t>
            </a:r>
            <a:r>
              <a:rPr kumimoji="1" lang="en-US" altLang="ja-JP" sz="1200" kern="1200" dirty="0" smtClean="0">
                <a:solidFill>
                  <a:schemeClr val="tx1"/>
                </a:solidFill>
                <a:latin typeface="Calibri" pitchFamily="34" charset="0"/>
                <a:ea typeface="ＭＳ Ｐゴシック" pitchFamily="50" charset="-128"/>
                <a:cs typeface="+mn-cs"/>
              </a:rPr>
              <a:t> University Institute of Economics and Business Research Report Volume 100, March 2009.</a:t>
            </a:r>
          </a:p>
          <a:p>
            <a:pPr marL="0" marR="0" indent="0" algn="l" defTabSz="914400" rtl="0" eaLnBrk="0" fontAlgn="base" latinLnBrk="0" hangingPunct="0">
              <a:lnSpc>
                <a:spcPct val="100000"/>
              </a:lnSpc>
              <a:spcBef>
                <a:spcPct val="30000"/>
              </a:spcBef>
              <a:spcAft>
                <a:spcPct val="0"/>
              </a:spcAft>
              <a:buClrTx/>
              <a:buSzTx/>
              <a:buFontTx/>
              <a:buNone/>
              <a:tabLst/>
              <a:defRPr/>
            </a:pPr>
            <a:endParaRPr kumimoji="1" lang="ja-JP" altLang="ja-JP" sz="1200" kern="1200" dirty="0" smtClean="0">
              <a:solidFill>
                <a:schemeClr val="tx1"/>
              </a:solidFill>
              <a:latin typeface="Calibri" pitchFamily="34" charset="0"/>
              <a:ea typeface="ＭＳ Ｐゴシック" pitchFamily="50" charset="-128"/>
              <a:cs typeface="+mn-cs"/>
            </a:endParaRPr>
          </a:p>
          <a:p>
            <a:r>
              <a:rPr kumimoji="1" lang="en-US" altLang="ja-JP" sz="1200" kern="1200" dirty="0" smtClean="0">
                <a:solidFill>
                  <a:schemeClr val="tx1"/>
                </a:solidFill>
                <a:latin typeface="Calibri" pitchFamily="34" charset="0"/>
                <a:ea typeface="ＭＳ Ｐゴシック" pitchFamily="50" charset="-128"/>
                <a:cs typeface="+mn-cs"/>
              </a:rPr>
              <a:t>2009/9/20 “Looking at Kumamoto Castle from an international language management point of view”  IAICS/JAFAE Joint Panel, Kumamoto </a:t>
            </a:r>
            <a:r>
              <a:rPr kumimoji="1" lang="en-US" altLang="ja-JP" sz="1200" kern="1200" dirty="0" err="1" smtClean="0">
                <a:solidFill>
                  <a:schemeClr val="tx1"/>
                </a:solidFill>
                <a:latin typeface="Calibri" pitchFamily="34" charset="0"/>
                <a:ea typeface="ＭＳ Ｐゴシック" pitchFamily="50" charset="-128"/>
                <a:cs typeface="+mn-cs"/>
              </a:rPr>
              <a:t>Gakuen</a:t>
            </a:r>
            <a:r>
              <a:rPr kumimoji="1" lang="en-US" altLang="ja-JP" sz="1200" kern="1200" dirty="0" smtClean="0">
                <a:solidFill>
                  <a:schemeClr val="tx1"/>
                </a:solidFill>
                <a:latin typeface="Calibri" pitchFamily="34" charset="0"/>
                <a:ea typeface="ＭＳ Ｐゴシック" pitchFamily="50" charset="-128"/>
                <a:cs typeface="+mn-cs"/>
              </a:rPr>
              <a:t> University, Japan</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smtClean="0">
                <a:solidFill>
                  <a:schemeClr val="tx1"/>
                </a:solidFill>
                <a:latin typeface="Calibri" pitchFamily="34" charset="0"/>
                <a:ea typeface="ＭＳ Ｐゴシック" pitchFamily="50" charset="-128"/>
                <a:cs typeface="+mn-cs"/>
              </a:rPr>
              <a:t>クムスタカ　</a:t>
            </a:r>
            <a:r>
              <a:rPr lang="en-US" altLang="ja-JP" dirty="0" smtClean="0"/>
              <a:t>http://www.geocities.jp/kumustaka85/engintro.html</a:t>
            </a:r>
            <a:endParaRPr lang="ja-JP" altLang="en-US" dirty="0" smtClean="0"/>
          </a:p>
          <a:p>
            <a:r>
              <a:rPr kumimoji="1" lang="en-US" altLang="ja-JP" sz="1200" kern="1200" dirty="0" smtClean="0">
                <a:solidFill>
                  <a:schemeClr val="tx1"/>
                </a:solidFill>
                <a:latin typeface="Calibri" pitchFamily="34" charset="0"/>
                <a:ea typeface="ＭＳ Ｐゴシック" pitchFamily="50" charset="-128"/>
                <a:cs typeface="+mn-cs"/>
              </a:rPr>
              <a:t>http://www.kumamoto-icb.or.jp/</a:t>
            </a:r>
          </a:p>
          <a:p>
            <a:r>
              <a:rPr kumimoji="1" lang="ja-JP" altLang="en-US" sz="1200" kern="1200" dirty="0" smtClean="0">
                <a:solidFill>
                  <a:schemeClr val="tx1"/>
                </a:solidFill>
                <a:latin typeface="Calibri" pitchFamily="34" charset="0"/>
                <a:ea typeface="ＭＳ Ｐゴシック" pitchFamily="50" charset="-128"/>
                <a:cs typeface="+mn-cs"/>
              </a:rPr>
              <a:t>　</a:t>
            </a:r>
            <a:r>
              <a:rPr kumimoji="1" lang="en-US" altLang="ja-JP" sz="1200" kern="1200" dirty="0" smtClean="0">
                <a:solidFill>
                  <a:schemeClr val="tx1"/>
                </a:solidFill>
                <a:latin typeface="Calibri" pitchFamily="34" charset="0"/>
                <a:ea typeface="ＭＳ Ｐゴシック" pitchFamily="50" charset="-128"/>
                <a:cs typeface="+mn-cs"/>
              </a:rPr>
              <a:t>http://www.manyou-kumamoto.jp/</a:t>
            </a:r>
          </a:p>
          <a:p>
            <a:r>
              <a:rPr kumimoji="1" lang="ja-JP" altLang="en-US" sz="1200" b="0" i="1" kern="1200" dirty="0" smtClean="0">
                <a:solidFill>
                  <a:schemeClr val="tx1"/>
                </a:solidFill>
                <a:latin typeface="Calibri" pitchFamily="34" charset="0"/>
                <a:ea typeface="ＭＳ Ｐゴシック" pitchFamily="50" charset="-128"/>
                <a:cs typeface="+mn-cs"/>
              </a:rPr>
              <a:t>熊本　まちあるき　</a:t>
            </a:r>
            <a:r>
              <a:rPr kumimoji="1" lang="en-US" altLang="ja-JP" sz="1200" b="0" i="1" kern="1200" dirty="0" smtClean="0">
                <a:solidFill>
                  <a:schemeClr val="tx1"/>
                </a:solidFill>
                <a:latin typeface="Calibri" pitchFamily="34" charset="0"/>
                <a:ea typeface="ＭＳ Ｐゴシック" pitchFamily="50" charset="-128"/>
                <a:cs typeface="+mn-cs"/>
              </a:rPr>
              <a:t>www2.kumagaku.ac.jp/TM</a:t>
            </a:r>
            <a:endParaRPr kumimoji="1" lang="en-US" altLang="ja-JP" sz="1200" kern="1200" dirty="0" smtClean="0">
              <a:solidFill>
                <a:schemeClr val="tx1"/>
              </a:solidFill>
              <a:latin typeface="Calibri" pitchFamily="34" charset="0"/>
              <a:ea typeface="ＭＳ Ｐゴシック" pitchFamily="50" charset="-128"/>
              <a:cs typeface="+mn-cs"/>
            </a:endParaRPr>
          </a:p>
          <a:p>
            <a:endParaRPr kumimoji="1" lang="ja-JP" altLang="ja-JP" sz="1200" kern="1200" dirty="0">
              <a:solidFill>
                <a:schemeClr val="tx1"/>
              </a:solidFill>
              <a:latin typeface="Calibri" pitchFamily="34" charset="0"/>
              <a:ea typeface="ＭＳ Ｐゴシック" pitchFamily="50" charset="-128"/>
              <a:cs typeface="+mn-cs"/>
            </a:endParaRPr>
          </a:p>
        </p:txBody>
      </p:sp>
      <p:sp>
        <p:nvSpPr>
          <p:cNvPr id="76804"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04B1CEB-526C-4507-BBEB-79C41F512D14}" type="slidenum">
              <a:rPr lang="ja-JP" altLang="en-US" sz="1200">
                <a:latin typeface="Calibri" pitchFamily="34" charset="0"/>
              </a:rPr>
              <a:pPr algn="r"/>
              <a:t>33</a:t>
            </a:fld>
            <a:endParaRPr lang="en-US" altLang="ja-JP" sz="1200">
              <a:latin typeface="Calibri" pitchFamily="34" charset="0"/>
            </a:endParaRPr>
          </a:p>
        </p:txBody>
      </p:sp>
    </p:spTree>
    <p:extLst>
      <p:ext uri="{BB962C8B-B14F-4D97-AF65-F5344CB8AC3E}">
        <p14:creationId xmlns:p14="http://schemas.microsoft.com/office/powerpoint/2010/main" val="3541589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a:ln/>
        </p:spPr>
      </p:sp>
      <p:sp>
        <p:nvSpPr>
          <p:cNvPr id="51203" name="ノート プレースホルダ 2"/>
          <p:cNvSpPr>
            <a:spLocks noGrp="1"/>
          </p:cNvSpPr>
          <p:nvPr>
            <p:ph type="body" idx="1"/>
          </p:nvPr>
        </p:nvSpPr>
        <p:spPr>
          <a:noFill/>
          <a:ln/>
        </p:spPr>
        <p:txBody>
          <a:bodyPr/>
          <a:lstStyle/>
          <a:p>
            <a:r>
              <a:rPr lang="en-US" altLang="ja-JP" b="1" smtClean="0"/>
              <a:t>Communication accommodation theory (</a:t>
            </a:r>
            <a:r>
              <a:rPr lang="ja-JP" altLang="en-US" b="1" smtClean="0"/>
              <a:t>コミュニケーションアコモデーション理論）（</a:t>
            </a:r>
            <a:r>
              <a:rPr lang="en-US" altLang="ja-JP" b="1" smtClean="0"/>
              <a:t>Giles and Wade</a:t>
            </a:r>
            <a:r>
              <a:rPr lang="ja-JP" altLang="en-US" b="1" smtClean="0"/>
              <a:t>　　）によると、</a:t>
            </a:r>
            <a:endParaRPr lang="en-US" altLang="ja-JP" b="1" smtClean="0"/>
          </a:p>
          <a:p>
            <a:r>
              <a:rPr lang="ja-JP" altLang="en-US" b="1" smtClean="0"/>
              <a:t>対話の中に起こる現象として、コンバージェンス（</a:t>
            </a:r>
            <a:r>
              <a:rPr lang="en-US" altLang="ja-JP" b="1" smtClean="0"/>
              <a:t>convergence</a:t>
            </a:r>
            <a:r>
              <a:rPr lang="ja-JP" altLang="en-US" b="1" smtClean="0"/>
              <a:t>）とダイバージェンス</a:t>
            </a:r>
            <a:r>
              <a:rPr lang="en-US" altLang="ja-JP" b="1" smtClean="0"/>
              <a:t>(divergence)</a:t>
            </a:r>
            <a:r>
              <a:rPr lang="ja-JP" altLang="en-US" b="1" smtClean="0"/>
              <a:t>があります。</a:t>
            </a:r>
            <a:endParaRPr lang="en-US" altLang="ja-JP" b="1" smtClean="0"/>
          </a:p>
        </p:txBody>
      </p:sp>
      <p:sp>
        <p:nvSpPr>
          <p:cNvPr id="51204" name="スライド番号プレースホルダ 3"/>
          <p:cNvSpPr>
            <a:spLocks noGrp="1"/>
          </p:cNvSpPr>
          <p:nvPr>
            <p:ph type="sldNum" sz="quarter" idx="5"/>
          </p:nvPr>
        </p:nvSpPr>
        <p:spPr>
          <a:noFill/>
        </p:spPr>
        <p:txBody>
          <a:bodyPr/>
          <a:lstStyle/>
          <a:p>
            <a:fld id="{5AC9274C-9A25-4840-92B7-DA96EA6D7C46}" type="slidenum">
              <a:rPr lang="ja-JP" altLang="en-US" smtClean="0"/>
              <a:pPr/>
              <a:t>5</a:t>
            </a:fld>
            <a:endParaRPr lang="en-US" altLang="ja-JP" smtClean="0"/>
          </a:p>
        </p:txBody>
      </p:sp>
    </p:spTree>
    <p:extLst>
      <p:ext uri="{BB962C8B-B14F-4D97-AF65-F5344CB8AC3E}">
        <p14:creationId xmlns:p14="http://schemas.microsoft.com/office/powerpoint/2010/main" val="1265189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a:ln/>
        </p:spPr>
      </p:sp>
      <p:sp>
        <p:nvSpPr>
          <p:cNvPr id="52227" name="ノート プレースホルダ 2"/>
          <p:cNvSpPr>
            <a:spLocks noGrp="1"/>
          </p:cNvSpPr>
          <p:nvPr>
            <p:ph type="body" idx="1"/>
          </p:nvPr>
        </p:nvSpPr>
        <p:spPr>
          <a:noFill/>
          <a:ln/>
        </p:spPr>
        <p:txBody>
          <a:bodyPr/>
          <a:lstStyle/>
          <a:p>
            <a:endParaRPr lang="en-US" altLang="ja-JP" smtClean="0"/>
          </a:p>
          <a:p>
            <a:r>
              <a:rPr lang="ja-JP" altLang="en-US" smtClean="0"/>
              <a:t>コンバージェンスとは、相手の近づくため、自分の言葉を変更するとのことです。</a:t>
            </a:r>
            <a:endParaRPr lang="en-US" altLang="ja-JP" smtClean="0"/>
          </a:p>
          <a:p>
            <a:r>
              <a:rPr lang="ja-JP" altLang="en-US" smtClean="0"/>
              <a:t>変更する方法は様々ですが、代表的は</a:t>
            </a:r>
            <a:endParaRPr lang="en-US" altLang="ja-JP" smtClean="0"/>
          </a:p>
          <a:p>
            <a:r>
              <a:rPr lang="ja-JP" altLang="en-US" smtClean="0"/>
              <a:t>発音（相手の方言、喋り方に近づきます）</a:t>
            </a:r>
            <a:endParaRPr lang="en-US" altLang="ja-JP" smtClean="0"/>
          </a:p>
          <a:p>
            <a:r>
              <a:rPr lang="ja-JP" altLang="en-US" smtClean="0"/>
              <a:t>発話の速度（相手に理解できるように遅めること。慌てて時間がなさそうな相手に対して、自分の話す速度を速めることもあります）</a:t>
            </a:r>
            <a:endParaRPr lang="en-US" altLang="ja-JP" smtClean="0"/>
          </a:p>
          <a:p>
            <a:r>
              <a:rPr lang="ja-JP" altLang="en-US" smtClean="0"/>
              <a:t>語彙　</a:t>
            </a:r>
            <a:r>
              <a:rPr lang="en-US" altLang="ja-JP" smtClean="0"/>
              <a:t>(</a:t>
            </a:r>
            <a:r>
              <a:rPr lang="ja-JP" altLang="en-US" smtClean="0"/>
              <a:t>相手の理解できるレベルに合わせて、語彙の選択を変えます）</a:t>
            </a:r>
            <a:endParaRPr lang="en-US" altLang="ja-JP" smtClean="0"/>
          </a:p>
          <a:p>
            <a:r>
              <a:rPr lang="ja-JP" altLang="en-US" smtClean="0"/>
              <a:t>文法　</a:t>
            </a:r>
            <a:r>
              <a:rPr lang="en-US" altLang="ja-JP" smtClean="0"/>
              <a:t>(</a:t>
            </a:r>
            <a:r>
              <a:rPr lang="ja-JP" altLang="en-US" smtClean="0"/>
              <a:t>相手の理解できるレベルに合わせて、文法を簡単化します。　あえて文法を複雑にすることもあります）</a:t>
            </a:r>
            <a:endParaRPr lang="en-US" altLang="ja-JP" smtClean="0"/>
          </a:p>
          <a:p>
            <a:r>
              <a:rPr lang="ja-JP" altLang="en-US" smtClean="0"/>
              <a:t>ノンバーバルコミュニケーション　</a:t>
            </a:r>
            <a:r>
              <a:rPr lang="en-US" altLang="ja-JP" smtClean="0"/>
              <a:t>(</a:t>
            </a:r>
            <a:r>
              <a:rPr lang="ja-JP" altLang="en-US" smtClean="0"/>
              <a:t>相手との空間的スペースを縮める、ジェスチャーを真似る、アイコンタクトを続けるなど）</a:t>
            </a:r>
            <a:endParaRPr lang="en-US" altLang="ja-JP" smtClean="0"/>
          </a:p>
          <a:p>
            <a:endParaRPr lang="en-US" altLang="ja-JP" smtClean="0"/>
          </a:p>
          <a:p>
            <a:endParaRPr lang="en-US" altLang="ja-JP" smtClean="0"/>
          </a:p>
          <a:p>
            <a:endParaRPr lang="ja-JP" altLang="en-US" smtClean="0"/>
          </a:p>
          <a:p>
            <a:endParaRPr lang="ja-JP" altLang="en-US" smtClean="0"/>
          </a:p>
        </p:txBody>
      </p:sp>
      <p:sp>
        <p:nvSpPr>
          <p:cNvPr id="52228" name="スライド番号プレースホルダ 3"/>
          <p:cNvSpPr>
            <a:spLocks noGrp="1"/>
          </p:cNvSpPr>
          <p:nvPr>
            <p:ph type="sldNum" sz="quarter" idx="5"/>
          </p:nvPr>
        </p:nvSpPr>
        <p:spPr>
          <a:noFill/>
        </p:spPr>
        <p:txBody>
          <a:bodyPr/>
          <a:lstStyle/>
          <a:p>
            <a:fld id="{44165DCB-97A7-49BA-AD6F-DD30DED4168F}" type="slidenum">
              <a:rPr lang="ja-JP" altLang="en-US" smtClean="0"/>
              <a:pPr/>
              <a:t>6</a:t>
            </a:fld>
            <a:endParaRPr lang="en-US" altLang="ja-JP" smtClean="0"/>
          </a:p>
        </p:txBody>
      </p:sp>
    </p:spTree>
    <p:extLst>
      <p:ext uri="{BB962C8B-B14F-4D97-AF65-F5344CB8AC3E}">
        <p14:creationId xmlns:p14="http://schemas.microsoft.com/office/powerpoint/2010/main" val="259366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 1"/>
          <p:cNvSpPr>
            <a:spLocks noGrp="1" noRot="1" noChangeAspect="1" noTextEdit="1"/>
          </p:cNvSpPr>
          <p:nvPr>
            <p:ph type="sldImg"/>
          </p:nvPr>
        </p:nvSpPr>
        <p:spPr>
          <a:ln/>
        </p:spPr>
      </p:sp>
      <p:sp>
        <p:nvSpPr>
          <p:cNvPr id="43011" name="ノート プレースホルダ 2"/>
          <p:cNvSpPr>
            <a:spLocks noGrp="1"/>
          </p:cNvSpPr>
          <p:nvPr>
            <p:ph type="body" idx="1"/>
          </p:nvPr>
        </p:nvSpPr>
        <p:spPr>
          <a:noFill/>
          <a:ln/>
        </p:spPr>
        <p:txBody>
          <a:bodyPr/>
          <a:lstStyle/>
          <a:p>
            <a:r>
              <a:rPr lang="en-US" altLang="ja-JP" smtClean="0"/>
              <a:t>A typical example of convergence</a:t>
            </a:r>
          </a:p>
          <a:p>
            <a:endParaRPr lang="en-US" altLang="ja-JP" smtClean="0"/>
          </a:p>
          <a:p>
            <a:r>
              <a:rPr lang="en-US" altLang="ja-JP" smtClean="0"/>
              <a:t>A: (enthusiastic English Student)  Where are you from?</a:t>
            </a:r>
          </a:p>
          <a:p>
            <a:r>
              <a:rPr lang="en-US" altLang="ja-JP" smtClean="0"/>
              <a:t>B: (European tourist)  I’m from Germany. Doitsu-jin desu.</a:t>
            </a:r>
          </a:p>
          <a:p>
            <a:r>
              <a:rPr lang="en-US" altLang="ja-JP" smtClean="0"/>
              <a:t>A:  You are from Germany! When did you come to Japan?</a:t>
            </a:r>
          </a:p>
          <a:p>
            <a:r>
              <a:rPr lang="en-US" altLang="ja-JP" smtClean="0"/>
              <a:t>B:  Ah…1 shu kan mae. (one week ago).</a:t>
            </a:r>
          </a:p>
          <a:p>
            <a:r>
              <a:rPr lang="en-US" altLang="ja-JP" smtClean="0"/>
              <a:t>A: Oh your Japanese is very good!</a:t>
            </a:r>
          </a:p>
          <a:p>
            <a:r>
              <a:rPr lang="en-US" altLang="ja-JP" smtClean="0"/>
              <a:t>B:  Thank you! Your English is very good too!</a:t>
            </a:r>
          </a:p>
          <a:p>
            <a:endParaRPr lang="ja-JP" altLang="en-US" smtClean="0"/>
          </a:p>
        </p:txBody>
      </p:sp>
      <p:sp>
        <p:nvSpPr>
          <p:cNvPr id="43012" name="スライド番号プレースホルダ 3"/>
          <p:cNvSpPr>
            <a:spLocks noGrp="1"/>
          </p:cNvSpPr>
          <p:nvPr>
            <p:ph type="sldNum" sz="quarter" idx="5"/>
          </p:nvPr>
        </p:nvSpPr>
        <p:spPr>
          <a:noFill/>
        </p:spPr>
        <p:txBody>
          <a:bodyPr/>
          <a:lstStyle/>
          <a:p>
            <a:fld id="{ED8FF463-7E7E-4FAF-9FC1-21284537BCE9}" type="slidenum">
              <a:rPr lang="ja-JP" altLang="en-US" smtClean="0"/>
              <a:pPr/>
              <a:t>7</a:t>
            </a:fld>
            <a:endParaRPr lang="en-US" altLang="ja-JP" smtClean="0"/>
          </a:p>
        </p:txBody>
      </p:sp>
    </p:spTree>
    <p:extLst>
      <p:ext uri="{BB962C8B-B14F-4D97-AF65-F5344CB8AC3E}">
        <p14:creationId xmlns:p14="http://schemas.microsoft.com/office/powerpoint/2010/main" val="2403827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a:ln/>
        </p:spPr>
      </p:sp>
      <p:sp>
        <p:nvSpPr>
          <p:cNvPr id="54275" name="ノート プレースホルダ 2"/>
          <p:cNvSpPr>
            <a:spLocks noGrp="1"/>
          </p:cNvSpPr>
          <p:nvPr>
            <p:ph type="body" idx="1"/>
          </p:nvPr>
        </p:nvSpPr>
        <p:spPr>
          <a:noFill/>
          <a:ln/>
        </p:spPr>
        <p:txBody>
          <a:bodyPr/>
          <a:lstStyle/>
          <a:p>
            <a:r>
              <a:rPr lang="ja-JP" altLang="en-US" smtClean="0"/>
              <a:t>ダイバージェンスはコンバージェンスと反対で、相手と異なった言語の使い方をします。</a:t>
            </a:r>
            <a:endParaRPr lang="en-US" altLang="ja-JP" smtClean="0"/>
          </a:p>
          <a:p>
            <a:r>
              <a:rPr lang="ja-JP" altLang="en-US" smtClean="0"/>
              <a:t>例えば</a:t>
            </a:r>
            <a:endParaRPr lang="en-US" altLang="ja-JP" smtClean="0"/>
          </a:p>
          <a:p>
            <a:r>
              <a:rPr lang="ja-JP" altLang="en-US" smtClean="0"/>
              <a:t>発音（相手と違う方言、話し方をします）</a:t>
            </a:r>
            <a:endParaRPr lang="en-US" altLang="ja-JP" smtClean="0"/>
          </a:p>
          <a:p>
            <a:r>
              <a:rPr lang="ja-JP" altLang="en-US" smtClean="0"/>
              <a:t>発話の速度（相手に合わないように自分の言葉の速さを帰ります）</a:t>
            </a:r>
            <a:endParaRPr lang="en-US" altLang="ja-JP" smtClean="0"/>
          </a:p>
          <a:p>
            <a:r>
              <a:rPr lang="ja-JP" altLang="en-US" smtClean="0"/>
              <a:t>語彙　</a:t>
            </a:r>
            <a:r>
              <a:rPr lang="en-US" altLang="ja-JP" smtClean="0"/>
              <a:t>(</a:t>
            </a:r>
            <a:r>
              <a:rPr lang="ja-JP" altLang="en-US" smtClean="0"/>
              <a:t>相手のと敢えて違う語彙を使用します）</a:t>
            </a:r>
            <a:endParaRPr lang="en-US" altLang="ja-JP" smtClean="0"/>
          </a:p>
          <a:p>
            <a:r>
              <a:rPr lang="ja-JP" altLang="en-US" smtClean="0"/>
              <a:t>文法　</a:t>
            </a:r>
            <a:r>
              <a:rPr lang="en-US" altLang="ja-JP" smtClean="0"/>
              <a:t>(</a:t>
            </a:r>
            <a:r>
              <a:rPr lang="ja-JP" altLang="en-US" smtClean="0"/>
              <a:t>相手の違って、文法を簡単化し、または複雑にすることをします）</a:t>
            </a:r>
            <a:endParaRPr lang="en-US" altLang="ja-JP" smtClean="0"/>
          </a:p>
          <a:p>
            <a:r>
              <a:rPr lang="ja-JP" altLang="en-US" smtClean="0"/>
              <a:t>ノンバーバルコミュニケーション　</a:t>
            </a:r>
            <a:r>
              <a:rPr lang="en-US" altLang="ja-JP" smtClean="0"/>
              <a:t>(</a:t>
            </a:r>
            <a:r>
              <a:rPr lang="ja-JP" altLang="en-US" smtClean="0"/>
              <a:t>相手と違うの空間的スペースを取る、アイコンタクトをそらすなど）</a:t>
            </a:r>
            <a:endParaRPr lang="en-US" altLang="ja-JP" smtClean="0"/>
          </a:p>
          <a:p>
            <a:endParaRPr lang="en-US" altLang="ja-JP" smtClean="0"/>
          </a:p>
          <a:p>
            <a:r>
              <a:rPr lang="ja-JP" altLang="en-US" smtClean="0"/>
              <a:t>クエスチョン　～　お互いに敢えて目をそらせば、それはコンバージェンスかダイバージェンスか？</a:t>
            </a:r>
            <a:endParaRPr lang="en-US" altLang="ja-JP" smtClean="0"/>
          </a:p>
          <a:p>
            <a:r>
              <a:rPr lang="ja-JP" altLang="en-US" smtClean="0"/>
              <a:t>　</a:t>
            </a:r>
            <a:r>
              <a:rPr lang="ja-JP" altLang="en-US" b="1" smtClean="0"/>
              <a:t>それは勿論場合によります。お互いに目をそらす</a:t>
            </a:r>
          </a:p>
        </p:txBody>
      </p:sp>
      <p:sp>
        <p:nvSpPr>
          <p:cNvPr id="54276" name="スライド番号プレースホルダ 3"/>
          <p:cNvSpPr>
            <a:spLocks noGrp="1"/>
          </p:cNvSpPr>
          <p:nvPr>
            <p:ph type="sldNum" sz="quarter" idx="5"/>
          </p:nvPr>
        </p:nvSpPr>
        <p:spPr>
          <a:noFill/>
        </p:spPr>
        <p:txBody>
          <a:bodyPr/>
          <a:lstStyle/>
          <a:p>
            <a:fld id="{B3058F9E-21BC-4C13-91DA-2F3F68EEE728}" type="slidenum">
              <a:rPr lang="ja-JP" altLang="en-US" smtClean="0"/>
              <a:pPr/>
              <a:t>8</a:t>
            </a:fld>
            <a:endParaRPr lang="en-US" altLang="ja-JP" smtClean="0"/>
          </a:p>
        </p:txBody>
      </p:sp>
    </p:spTree>
    <p:extLst>
      <p:ext uri="{BB962C8B-B14F-4D97-AF65-F5344CB8AC3E}">
        <p14:creationId xmlns:p14="http://schemas.microsoft.com/office/powerpoint/2010/main" val="1683404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a:ln/>
        </p:spPr>
      </p:sp>
      <p:sp>
        <p:nvSpPr>
          <p:cNvPr id="44035" name="ノート プレースホルダ 2"/>
          <p:cNvSpPr>
            <a:spLocks noGrp="1"/>
          </p:cNvSpPr>
          <p:nvPr>
            <p:ph type="body" idx="1"/>
          </p:nvPr>
        </p:nvSpPr>
        <p:spPr>
          <a:noFill/>
          <a:ln/>
        </p:spPr>
        <p:txBody>
          <a:bodyPr/>
          <a:lstStyle/>
          <a:p>
            <a:r>
              <a:rPr lang="en-US" altLang="ja-JP" smtClean="0"/>
              <a:t>If a person speaks English, its because they think I am lost, they want a free English lesson, or they want me to join a religion. of A typical example of divergence</a:t>
            </a:r>
          </a:p>
          <a:p>
            <a:endParaRPr lang="en-US" altLang="ja-JP" smtClean="0"/>
          </a:p>
          <a:p>
            <a:r>
              <a:rPr lang="en-US" altLang="ja-JP" smtClean="0"/>
              <a:t>A: (enthusiastic English Student)  Where are you from?</a:t>
            </a:r>
          </a:p>
          <a:p>
            <a:r>
              <a:rPr lang="en-US" altLang="ja-JP" smtClean="0"/>
              <a:t>B: (long term Japanese resident)  Tokyo desu.</a:t>
            </a:r>
          </a:p>
          <a:p>
            <a:r>
              <a:rPr lang="en-US" altLang="ja-JP" smtClean="0"/>
              <a:t>A:  Ah…what is your country?</a:t>
            </a:r>
          </a:p>
          <a:p>
            <a:r>
              <a:rPr lang="en-US" altLang="ja-JP" smtClean="0"/>
              <a:t>B:  Nippon desu.</a:t>
            </a:r>
          </a:p>
          <a:p>
            <a:r>
              <a:rPr lang="en-US" altLang="ja-JP" smtClean="0"/>
              <a:t>A: Oh your Japanese is very good!</a:t>
            </a:r>
          </a:p>
          <a:p>
            <a:r>
              <a:rPr lang="en-US" altLang="ja-JP" smtClean="0"/>
              <a:t>B:  Atarimae! </a:t>
            </a:r>
          </a:p>
        </p:txBody>
      </p:sp>
      <p:sp>
        <p:nvSpPr>
          <p:cNvPr id="44036" name="スライド番号プレースホルダ 3"/>
          <p:cNvSpPr>
            <a:spLocks noGrp="1"/>
          </p:cNvSpPr>
          <p:nvPr>
            <p:ph type="sldNum" sz="quarter" idx="5"/>
          </p:nvPr>
        </p:nvSpPr>
        <p:spPr>
          <a:noFill/>
        </p:spPr>
        <p:txBody>
          <a:bodyPr/>
          <a:lstStyle/>
          <a:p>
            <a:fld id="{722A1C1C-D9A6-4763-82DB-1B8555E046FF}" type="slidenum">
              <a:rPr lang="ja-JP" altLang="en-US" smtClean="0"/>
              <a:pPr/>
              <a:t>9</a:t>
            </a:fld>
            <a:endParaRPr lang="en-US" altLang="ja-JP" smtClean="0"/>
          </a:p>
        </p:txBody>
      </p:sp>
    </p:spTree>
    <p:extLst>
      <p:ext uri="{BB962C8B-B14F-4D97-AF65-F5344CB8AC3E}">
        <p14:creationId xmlns:p14="http://schemas.microsoft.com/office/powerpoint/2010/main" val="1354937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 1"/>
          <p:cNvSpPr>
            <a:spLocks noGrp="1" noRot="1" noChangeAspect="1" noTextEdit="1"/>
          </p:cNvSpPr>
          <p:nvPr>
            <p:ph type="sldImg"/>
          </p:nvPr>
        </p:nvSpPr>
        <p:spPr>
          <a:ln/>
        </p:spPr>
      </p:sp>
      <p:sp>
        <p:nvSpPr>
          <p:cNvPr id="57347" name="ノート プレースホルダ 2"/>
          <p:cNvSpPr>
            <a:spLocks noGrp="1"/>
          </p:cNvSpPr>
          <p:nvPr>
            <p:ph type="body" idx="1"/>
          </p:nvPr>
        </p:nvSpPr>
        <p:spPr>
          <a:noFill/>
          <a:ln/>
        </p:spPr>
        <p:txBody>
          <a:bodyPr/>
          <a:lstStyle/>
          <a:p>
            <a:r>
              <a:rPr lang="ja-JP" altLang="en-US" smtClean="0"/>
              <a:t>一番最初に必要となる、そしてもしかしたら一番大切のストラテジーは言語を交渉することです。</a:t>
            </a:r>
            <a:endParaRPr lang="en-US" altLang="ja-JP" smtClean="0"/>
          </a:p>
          <a:p>
            <a:r>
              <a:rPr lang="ja-JP" altLang="en-US" smtClean="0"/>
              <a:t>ビジネスコミュニケーションには英語をディフォールトとして使う傾向はありますが、英語より適切な言葉はある可能性はあります。</a:t>
            </a:r>
            <a:endParaRPr lang="en-US" altLang="ja-JP" smtClean="0"/>
          </a:p>
          <a:p>
            <a:r>
              <a:rPr lang="ja-JP" altLang="en-US" smtClean="0"/>
              <a:t>また、日本語を勉強している留学生などの立場に立ったら、英語よりも日本語を使用した方が親密感が湧く可能性だってあります。</a:t>
            </a:r>
            <a:endParaRPr lang="en-US" altLang="ja-JP" smtClean="0"/>
          </a:p>
          <a:p>
            <a:endParaRPr lang="en-US" altLang="ja-JP" smtClean="0"/>
          </a:p>
          <a:p>
            <a:r>
              <a:rPr lang="ja-JP" altLang="en-US" smtClean="0"/>
              <a:t>この交渉の時、固定観念に拘らず、使える言語をお互いの言葉と状況のクルーを読みだす力が大切です。</a:t>
            </a:r>
            <a:endParaRPr lang="en-US" altLang="ja-JP" smtClean="0"/>
          </a:p>
          <a:p>
            <a:r>
              <a:rPr lang="ja-JP" altLang="en-US" smtClean="0"/>
              <a:t>例をあげると、日本国内線のフライトアテンダントが外国人に</a:t>
            </a:r>
            <a:r>
              <a:rPr lang="en-US" altLang="ja-JP" smtClean="0"/>
              <a:t>｢</a:t>
            </a:r>
            <a:r>
              <a:rPr lang="ja-JP" altLang="en-US" smtClean="0"/>
              <a:t>見える</a:t>
            </a:r>
            <a:r>
              <a:rPr lang="en-US" altLang="ja-JP" smtClean="0"/>
              <a:t>｣</a:t>
            </a:r>
            <a:r>
              <a:rPr lang="ja-JP" altLang="en-US" smtClean="0"/>
              <a:t>人でも、</a:t>
            </a:r>
            <a:endParaRPr lang="en-US" altLang="ja-JP" smtClean="0"/>
          </a:p>
          <a:p>
            <a:r>
              <a:rPr lang="ja-JP" altLang="en-US" smtClean="0"/>
              <a:t>お客様が読んだり話したりする言葉を情報として取り入れながら声をかける言語を決めることを、筆者が何度も経験をしています。</a:t>
            </a:r>
            <a:endParaRPr lang="en-US" altLang="ja-JP" smtClean="0"/>
          </a:p>
          <a:p>
            <a:r>
              <a:rPr lang="ja-JP" altLang="en-US" smtClean="0"/>
              <a:t>英語の論文を読んでいると英語で“</a:t>
            </a:r>
            <a:r>
              <a:rPr lang="en-US" altLang="ja-JP" smtClean="0"/>
              <a:t>What would you like to drink?</a:t>
            </a:r>
            <a:r>
              <a:rPr lang="ja-JP" altLang="en-US" smtClean="0"/>
              <a:t>”に対して、日本語を読んだら</a:t>
            </a:r>
            <a:r>
              <a:rPr lang="en-US" altLang="ja-JP" smtClean="0"/>
              <a:t>｢</a:t>
            </a:r>
            <a:r>
              <a:rPr lang="ja-JP" altLang="en-US" smtClean="0"/>
              <a:t>お飲み物は何をいたしましょうか」と来ます。</a:t>
            </a:r>
            <a:endParaRPr lang="en-US" altLang="ja-JP" smtClean="0"/>
          </a:p>
          <a:p>
            <a:endParaRPr lang="en-US" altLang="ja-JP" smtClean="0"/>
          </a:p>
          <a:p>
            <a:r>
              <a:rPr lang="ja-JP" altLang="en-US" smtClean="0"/>
              <a:t>サービス業の事業員は特に、言葉を合わせると良い印象を与えます。</a:t>
            </a:r>
            <a:endParaRPr lang="en-US" altLang="ja-JP" smtClean="0"/>
          </a:p>
          <a:p>
            <a:r>
              <a:rPr lang="ja-JP" altLang="en-US" smtClean="0"/>
              <a:t>そして話し言葉だけではなく、書き言葉（漢字の利用など）とジェスチャーの活用もできることを忘れてはいけません。</a:t>
            </a:r>
            <a:endParaRPr lang="en-US" altLang="ja-JP" smtClean="0"/>
          </a:p>
        </p:txBody>
      </p:sp>
      <p:sp>
        <p:nvSpPr>
          <p:cNvPr id="57348" name="スライド番号プレースホルダ 3"/>
          <p:cNvSpPr>
            <a:spLocks noGrp="1"/>
          </p:cNvSpPr>
          <p:nvPr>
            <p:ph type="sldNum" sz="quarter" idx="5"/>
          </p:nvPr>
        </p:nvSpPr>
        <p:spPr>
          <a:noFill/>
        </p:spPr>
        <p:txBody>
          <a:bodyPr/>
          <a:lstStyle/>
          <a:p>
            <a:fld id="{C9905A11-F9D1-40CC-B545-277B3B522C07}" type="slidenum">
              <a:rPr lang="ja-JP" altLang="en-US" smtClean="0"/>
              <a:pPr/>
              <a:t>10</a:t>
            </a:fld>
            <a:endParaRPr lang="en-US" altLang="ja-JP" smtClean="0"/>
          </a:p>
        </p:txBody>
      </p:sp>
    </p:spTree>
    <p:extLst>
      <p:ext uri="{BB962C8B-B14F-4D97-AF65-F5344CB8AC3E}">
        <p14:creationId xmlns:p14="http://schemas.microsoft.com/office/powerpoint/2010/main" val="2183042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r>
              <a:rPr lang="ja-JP" altLang="en-US" smtClean="0"/>
              <a:t>ある日、筆者が近所のマクドナルドでコーヒーを飲んでいたところ、ある店員さんから次の悩み事を相談してくれました。</a:t>
            </a:r>
            <a:endParaRPr lang="en-US" altLang="ja-JP" smtClean="0"/>
          </a:p>
          <a:p>
            <a:endParaRPr lang="en-US" altLang="ja-JP" smtClean="0"/>
          </a:p>
          <a:p>
            <a:r>
              <a:rPr lang="ja-JP" altLang="en-US" smtClean="0"/>
              <a:t>“先日、外国人が入って何かを聞きました。ジェスチャーでトイレを貸してほしいと分かりましたが、「スリーフロアー」（３</a:t>
            </a:r>
            <a:r>
              <a:rPr lang="en-US" altLang="ja-JP" smtClean="0"/>
              <a:t>F</a:t>
            </a:r>
            <a:r>
              <a:rPr lang="ja-JP" altLang="en-US" smtClean="0"/>
              <a:t>）と伝えました。理解して貰えず、とうとう店を出てしまいました。大変お気の毒でしたが、一体どうすればよかったのでしょうか。”</a:t>
            </a:r>
            <a:endParaRPr lang="en-US" altLang="ja-JP" i="1" smtClean="0"/>
          </a:p>
          <a:p>
            <a:endParaRPr lang="en-US" altLang="ja-JP" i="1" smtClean="0"/>
          </a:p>
          <a:p>
            <a:r>
              <a:rPr lang="ja-JP" altLang="en-US" smtClean="0"/>
              <a:t>この相談を想像すると、おおよそこんな感じで行ったでしょう。</a:t>
            </a:r>
            <a:endParaRPr lang="en-US" altLang="ja-JP" smtClean="0"/>
          </a:p>
        </p:txBody>
      </p:sp>
    </p:spTree>
    <p:extLst>
      <p:ext uri="{BB962C8B-B14F-4D97-AF65-F5344CB8AC3E}">
        <p14:creationId xmlns:p14="http://schemas.microsoft.com/office/powerpoint/2010/main" val="734450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r>
              <a:rPr lang="en-US" altLang="ja-JP" smtClean="0"/>
              <a:t>A</a:t>
            </a:r>
            <a:r>
              <a:rPr lang="ja-JP" altLang="en-US" smtClean="0"/>
              <a:t>さん</a:t>
            </a:r>
            <a:r>
              <a:rPr lang="en-US" altLang="ja-JP" smtClean="0"/>
              <a:t>(</a:t>
            </a:r>
            <a:r>
              <a:rPr lang="ja-JP" altLang="en-US" smtClean="0"/>
              <a:t>お客様）　　</a:t>
            </a:r>
            <a:r>
              <a:rPr lang="en-US" altLang="ja-JP" smtClean="0"/>
              <a:t>Pardon me, could I use your restroom please?</a:t>
            </a:r>
          </a:p>
          <a:p>
            <a:r>
              <a:rPr lang="en-US" altLang="ja-JP" smtClean="0"/>
              <a:t>B</a:t>
            </a:r>
            <a:r>
              <a:rPr lang="ja-JP" altLang="en-US" smtClean="0"/>
              <a:t>さん（店員）　　　　</a:t>
            </a:r>
            <a:r>
              <a:rPr lang="en-US" altLang="ja-JP" smtClean="0"/>
              <a:t>(</a:t>
            </a:r>
            <a:r>
              <a:rPr lang="ja-JP" altLang="en-US" smtClean="0"/>
              <a:t>やばい。。。英語出来ない。。。どうしましょう）</a:t>
            </a:r>
            <a:endParaRPr lang="en-US" altLang="ja-JP" smtClean="0"/>
          </a:p>
          <a:p>
            <a:r>
              <a:rPr lang="en-US" altLang="ja-JP" smtClean="0"/>
              <a:t>A</a:t>
            </a:r>
            <a:r>
              <a:rPr lang="ja-JP" altLang="en-US" smtClean="0"/>
              <a:t>さん</a:t>
            </a:r>
            <a:r>
              <a:rPr lang="en-US" altLang="ja-JP" smtClean="0"/>
              <a:t>(</a:t>
            </a:r>
            <a:r>
              <a:rPr lang="ja-JP" altLang="en-US" smtClean="0"/>
              <a:t>お客様）　　</a:t>
            </a:r>
            <a:r>
              <a:rPr lang="en-US" altLang="ja-JP" smtClean="0"/>
              <a:t>(</a:t>
            </a:r>
            <a:r>
              <a:rPr lang="ja-JP" altLang="en-US" smtClean="0"/>
              <a:t>通じないみたい。ジェスチャーででも。。。）　</a:t>
            </a:r>
            <a:r>
              <a:rPr lang="en-US" altLang="ja-JP" smtClean="0"/>
              <a:t>Uh,…</a:t>
            </a:r>
          </a:p>
          <a:p>
            <a:r>
              <a:rPr lang="en-US" altLang="ja-JP" smtClean="0"/>
              <a:t>B</a:t>
            </a:r>
            <a:r>
              <a:rPr lang="ja-JP" altLang="en-US" smtClean="0"/>
              <a:t>さん</a:t>
            </a:r>
            <a:r>
              <a:rPr lang="en-US" altLang="ja-JP" smtClean="0"/>
              <a:t>(</a:t>
            </a:r>
            <a:r>
              <a:rPr lang="ja-JP" altLang="en-US" smtClean="0"/>
              <a:t>店員）　　　（あ、飛び跳ねているんだわ。トイレを使いたいんだろう。三階にありますよ！）　スリーフロアー</a:t>
            </a:r>
            <a:endParaRPr lang="en-US" altLang="ja-JP" smtClean="0"/>
          </a:p>
          <a:p>
            <a:r>
              <a:rPr lang="en-US" altLang="ja-JP" smtClean="0"/>
              <a:t>A</a:t>
            </a:r>
            <a:r>
              <a:rPr lang="ja-JP" altLang="en-US" smtClean="0"/>
              <a:t>さん</a:t>
            </a:r>
            <a:r>
              <a:rPr lang="en-US" altLang="ja-JP" smtClean="0"/>
              <a:t>(</a:t>
            </a:r>
            <a:r>
              <a:rPr lang="ja-JP" altLang="en-US" smtClean="0"/>
              <a:t>お客様）　　</a:t>
            </a:r>
            <a:r>
              <a:rPr lang="en-US" altLang="ja-JP" smtClean="0"/>
              <a:t>Suri furoa?  (</a:t>
            </a:r>
            <a:r>
              <a:rPr lang="ja-JP" altLang="en-US" smtClean="0"/>
              <a:t>何て？仕方がない、となりのホテルに行きます！）</a:t>
            </a:r>
          </a:p>
        </p:txBody>
      </p:sp>
    </p:spTree>
    <p:extLst>
      <p:ext uri="{BB962C8B-B14F-4D97-AF65-F5344CB8AC3E}">
        <p14:creationId xmlns:p14="http://schemas.microsoft.com/office/powerpoint/2010/main" val="2533990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B91A6CA-FC4C-4C0C-8F20-064C91C334CA}" type="datetimeFigureOut">
              <a:rPr kumimoji="1" lang="ja-JP" altLang="en-US" smtClean="0"/>
              <a:t>2016/4/1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07DBA8-1963-45EB-898D-0D5187807720}"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7B91A6CA-FC4C-4C0C-8F20-064C91C334CA}" type="datetimeFigureOut">
              <a:rPr kumimoji="1" lang="ja-JP" altLang="en-US" smtClean="0"/>
              <a:t>2016/4/1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07DBA8-1963-45EB-898D-0D5187807720}"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B91A6CA-FC4C-4C0C-8F20-064C91C334CA}" type="datetimeFigureOut">
              <a:rPr kumimoji="1" lang="ja-JP" altLang="en-US" smtClean="0"/>
              <a:t>2016/4/1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07DBA8-1963-45EB-898D-0D5187807720}"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7B91A6CA-FC4C-4C0C-8F20-064C91C334CA}" type="datetimeFigureOut">
              <a:rPr kumimoji="1" lang="ja-JP" altLang="en-US" smtClean="0"/>
              <a:t>2016/4/1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07DBA8-1963-45EB-898D-0D5187807720}"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B91A6CA-FC4C-4C0C-8F20-064C91C334CA}" type="datetimeFigureOut">
              <a:rPr kumimoji="1" lang="ja-JP" altLang="en-US" smtClean="0"/>
              <a:t>2016/4/1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07DBA8-1963-45EB-898D-0D5187807720}"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7B91A6CA-FC4C-4C0C-8F20-064C91C334CA}" type="datetimeFigureOut">
              <a:rPr kumimoji="1" lang="ja-JP" altLang="en-US" smtClean="0"/>
              <a:t>2016/4/1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07DBA8-1963-45EB-898D-0D5187807720}"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B91A6CA-FC4C-4C0C-8F20-064C91C334CA}" type="datetimeFigureOut">
              <a:rPr kumimoji="1" lang="ja-JP" altLang="en-US" smtClean="0"/>
              <a:t>2016/4/1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07DBA8-1963-45EB-898D-0D5187807720}"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7B91A6CA-FC4C-4C0C-8F20-064C91C334CA}" type="datetimeFigureOut">
              <a:rPr kumimoji="1" lang="ja-JP" altLang="en-US" smtClean="0"/>
              <a:t>2016/4/1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07DBA8-1963-45EB-898D-0D5187807720}"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B91A6CA-FC4C-4C0C-8F20-064C91C334CA}" type="datetimeFigureOut">
              <a:rPr kumimoji="1" lang="ja-JP" altLang="en-US" smtClean="0"/>
              <a:t>2016/4/1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07DBA8-1963-45EB-898D-0D5187807720}"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B91A6CA-FC4C-4C0C-8F20-064C91C334CA}" type="datetimeFigureOut">
              <a:rPr kumimoji="1" lang="ja-JP" altLang="en-US" smtClean="0"/>
              <a:t>2016/4/1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07DBA8-1963-45EB-898D-0D5187807720}"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B91A6CA-FC4C-4C0C-8F20-064C91C334CA}" type="datetimeFigureOut">
              <a:rPr kumimoji="1" lang="ja-JP" altLang="en-US" smtClean="0"/>
              <a:t>2016/4/1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07DBA8-1963-45EB-898D-0D5187807720}"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B91A6CA-FC4C-4C0C-8F20-064C91C334CA}" type="datetimeFigureOut">
              <a:rPr kumimoji="1" lang="ja-JP" altLang="en-US" smtClean="0"/>
              <a:t>2016/4/1</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007DBA8-1963-45EB-898D-0D5187807720}"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1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4.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sz="4400" kern="1200" dirty="0" smtClean="0">
                <a:solidFill>
                  <a:schemeClr val="tx1"/>
                </a:solidFill>
                <a:latin typeface="+mj-lt"/>
                <a:ea typeface="+mj-ea"/>
                <a:cs typeface="+mj-cs"/>
              </a:rPr>
              <a:t>英語授業で異文化教育</a:t>
            </a:r>
            <a:r>
              <a:rPr kumimoji="1" lang="en-US" altLang="ja-JP" sz="4400" kern="1200" dirty="0" smtClean="0">
                <a:solidFill>
                  <a:schemeClr val="tx1"/>
                </a:solidFill>
                <a:latin typeface="+mj-lt"/>
                <a:ea typeface="+mj-ea"/>
                <a:cs typeface="+mj-cs"/>
              </a:rPr>
              <a:t/>
            </a:r>
            <a:br>
              <a:rPr kumimoji="1" lang="en-US" altLang="ja-JP" sz="4400" kern="1200" dirty="0" smtClean="0">
                <a:solidFill>
                  <a:schemeClr val="tx1"/>
                </a:solidFill>
                <a:latin typeface="+mj-lt"/>
                <a:ea typeface="+mj-ea"/>
                <a:cs typeface="+mj-cs"/>
              </a:rPr>
            </a:br>
            <a:r>
              <a:rPr kumimoji="1" lang="en-US" altLang="ja-JP" sz="4400" kern="1200" dirty="0" smtClean="0">
                <a:solidFill>
                  <a:schemeClr val="tx1"/>
                </a:solidFill>
                <a:latin typeface="+mj-lt"/>
                <a:ea typeface="+mj-ea"/>
                <a:cs typeface="+mj-cs"/>
              </a:rPr>
              <a:t>Cross-cultural Communication </a:t>
            </a:r>
            <a:r>
              <a:rPr kumimoji="1" lang="en-US" altLang="ja-JP" sz="4400" kern="1200" dirty="0" smtClean="0">
                <a:solidFill>
                  <a:schemeClr val="tx1"/>
                </a:solidFill>
                <a:latin typeface="+mj-lt"/>
                <a:ea typeface="+mj-ea"/>
                <a:cs typeface="+mj-cs"/>
              </a:rPr>
              <a:t>and accommodation </a:t>
            </a:r>
            <a:r>
              <a:rPr kumimoji="1" lang="en-US" altLang="ja-JP" sz="4400" kern="1200" dirty="0" smtClean="0">
                <a:solidFill>
                  <a:schemeClr val="tx1"/>
                </a:solidFill>
                <a:latin typeface="+mj-lt"/>
                <a:ea typeface="+mj-ea"/>
                <a:cs typeface="+mj-cs"/>
              </a:rPr>
              <a:t>skills</a:t>
            </a:r>
            <a:endParaRPr kumimoji="1" lang="ja-JP" altLang="ja-JP" sz="4400" kern="1200" dirty="0" smtClean="0">
              <a:solidFill>
                <a:schemeClr val="tx1"/>
              </a:solidFill>
              <a:latin typeface="+mj-lt"/>
              <a:ea typeface="+mj-ea"/>
              <a:cs typeface="+mj-cs"/>
            </a:endParaRPr>
          </a:p>
        </p:txBody>
      </p:sp>
      <p:sp>
        <p:nvSpPr>
          <p:cNvPr id="3" name="サブタイトル 2"/>
          <p:cNvSpPr>
            <a:spLocks noGrp="1"/>
          </p:cNvSpPr>
          <p:nvPr>
            <p:ph type="subTitle" idx="1"/>
          </p:nvPr>
        </p:nvSpPr>
        <p:spPr/>
        <p:txBody>
          <a:bodyPr>
            <a:noAutofit/>
          </a:bodyPr>
          <a:lstStyle/>
          <a:p>
            <a:r>
              <a:rPr lang="en-US" altLang="ja-JP" sz="2800" dirty="0">
                <a:solidFill>
                  <a:schemeClr val="tx1"/>
                </a:solidFill>
                <a:latin typeface="+mj-lt"/>
                <a:ea typeface="+mj-ea"/>
                <a:cs typeface="+mj-cs"/>
              </a:rPr>
              <a:t>Judy </a:t>
            </a:r>
            <a:r>
              <a:rPr lang="en-US" altLang="ja-JP" sz="2800" dirty="0" smtClean="0">
                <a:solidFill>
                  <a:schemeClr val="tx1"/>
                </a:solidFill>
                <a:latin typeface="+mj-lt"/>
                <a:ea typeface="+mj-ea"/>
                <a:cs typeface="+mj-cs"/>
              </a:rPr>
              <a:t>Yoneoka</a:t>
            </a:r>
          </a:p>
          <a:p>
            <a:r>
              <a:rPr lang="en-US" altLang="ja-JP" sz="2800" dirty="0" smtClean="0">
                <a:solidFill>
                  <a:schemeClr val="tx1"/>
                </a:solidFill>
                <a:latin typeface="+mj-lt"/>
                <a:ea typeface="+mj-ea"/>
                <a:cs typeface="+mj-cs"/>
              </a:rPr>
              <a:t> </a:t>
            </a:r>
            <a:r>
              <a:rPr lang="en-US" altLang="ja-JP" sz="2800" dirty="0">
                <a:solidFill>
                  <a:schemeClr val="tx1"/>
                </a:solidFill>
                <a:latin typeface="+mj-lt"/>
                <a:ea typeface="+mj-ea"/>
                <a:cs typeface="+mj-cs"/>
              </a:rPr>
              <a:t>Kumamoto </a:t>
            </a:r>
            <a:r>
              <a:rPr lang="en-US" altLang="ja-JP" sz="2800" dirty="0" err="1">
                <a:solidFill>
                  <a:schemeClr val="tx1"/>
                </a:solidFill>
                <a:latin typeface="+mj-lt"/>
                <a:ea typeface="+mj-ea"/>
                <a:cs typeface="+mj-cs"/>
              </a:rPr>
              <a:t>Gakuen</a:t>
            </a:r>
            <a:r>
              <a:rPr lang="en-US" altLang="ja-JP" sz="2800" dirty="0">
                <a:solidFill>
                  <a:schemeClr val="tx1"/>
                </a:solidFill>
                <a:latin typeface="+mj-lt"/>
                <a:ea typeface="+mj-ea"/>
                <a:cs typeface="+mj-cs"/>
              </a:rPr>
              <a:t> </a:t>
            </a:r>
            <a:r>
              <a:rPr lang="en-US" altLang="ja-JP" sz="2800" dirty="0" smtClean="0">
                <a:solidFill>
                  <a:schemeClr val="tx1"/>
                </a:solidFill>
                <a:latin typeface="+mj-lt"/>
                <a:ea typeface="+mj-ea"/>
                <a:cs typeface="+mj-cs"/>
              </a:rPr>
              <a:t>University</a:t>
            </a:r>
          </a:p>
          <a:p>
            <a:endParaRPr kumimoji="1" lang="ja-JP" altLang="en-US" sz="2800" dirty="0"/>
          </a:p>
        </p:txBody>
      </p:sp>
    </p:spTree>
    <p:extLst>
      <p:ext uri="{BB962C8B-B14F-4D97-AF65-F5344CB8AC3E}">
        <p14:creationId xmlns:p14="http://schemas.microsoft.com/office/powerpoint/2010/main" val="195641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pPr>
              <a:defRPr/>
            </a:pPr>
            <a:fld id="{A659442C-A25E-4046-B215-D5023E5983E9}" type="slidenum">
              <a:rPr lang="ja-JP" altLang="en-US" smtClean="0"/>
              <a:pPr>
                <a:defRPr/>
              </a:pPr>
              <a:t>10</a:t>
            </a:fld>
            <a:endParaRPr lang="ja-JP" altLang="en-US"/>
          </a:p>
        </p:txBody>
      </p:sp>
      <p:sp>
        <p:nvSpPr>
          <p:cNvPr id="2" name="タイトル 1"/>
          <p:cNvSpPr>
            <a:spLocks noGrp="1"/>
          </p:cNvSpPr>
          <p:nvPr>
            <p:ph type="title"/>
          </p:nvPr>
        </p:nvSpPr>
        <p:spPr/>
        <p:txBody>
          <a:bodyPr>
            <a:normAutofit fontScale="90000"/>
          </a:bodyPr>
          <a:lstStyle/>
          <a:p>
            <a:pPr>
              <a:defRPr/>
            </a:pPr>
            <a:r>
              <a:rPr lang="ja-JP" altLang="en-US" dirty="0" smtClean="0">
                <a:solidFill>
                  <a:srgbClr val="FF0000"/>
                </a:solidFill>
              </a:rPr>
              <a:t>言語交渉</a:t>
            </a:r>
            <a:r>
              <a:rPr lang="ja-JP" altLang="en-US" dirty="0" smtClean="0"/>
              <a:t>＝</a:t>
            </a:r>
            <a:r>
              <a:rPr lang="en-US" altLang="ja-JP" dirty="0" smtClean="0"/>
              <a:t>convergence</a:t>
            </a:r>
            <a:r>
              <a:rPr lang="ja-JP" altLang="en-US" dirty="0" smtClean="0"/>
              <a:t>の第一歩</a:t>
            </a:r>
            <a:endParaRPr lang="ja-JP" altLang="en-US" dirty="0"/>
          </a:p>
        </p:txBody>
      </p:sp>
      <p:pic>
        <p:nvPicPr>
          <p:cNvPr id="16388" name="Picture 5" descr="C:\Users\yoneoka\AppData\Local\Microsoft\Windows\Temporary Internet Files\Content.IE5\MOETDKHA\MCj04339340000[1].png"/>
          <p:cNvPicPr>
            <a:picLocks noChangeAspect="1" noChangeArrowheads="1"/>
          </p:cNvPicPr>
          <p:nvPr/>
        </p:nvPicPr>
        <p:blipFill>
          <a:blip r:embed="rId3" cstate="print"/>
          <a:srcRect/>
          <a:stretch>
            <a:fillRect/>
          </a:stretch>
        </p:blipFill>
        <p:spPr bwMode="auto">
          <a:xfrm>
            <a:off x="1907704" y="1357313"/>
            <a:ext cx="5802784" cy="4929187"/>
          </a:xfrm>
          <a:prstGeom prst="rect">
            <a:avLst/>
          </a:prstGeom>
          <a:noFill/>
          <a:ln w="9525">
            <a:noFill/>
            <a:miter lim="800000"/>
            <a:headEnd/>
            <a:tailEnd/>
          </a:ln>
        </p:spPr>
      </p:pic>
      <p:sp>
        <p:nvSpPr>
          <p:cNvPr id="7" name="正方形/長方形 6"/>
          <p:cNvSpPr/>
          <p:nvPr/>
        </p:nvSpPr>
        <p:spPr>
          <a:xfrm>
            <a:off x="500034" y="1714488"/>
            <a:ext cx="3108543" cy="923330"/>
          </a:xfrm>
          <a:prstGeom prst="rect">
            <a:avLst/>
          </a:prstGeom>
          <a:noFill/>
        </p:spPr>
        <p:txBody>
          <a:bodyPr wrap="none">
            <a:spAutoFit/>
          </a:bodyPr>
          <a:lstStyle/>
          <a:p>
            <a:pPr>
              <a:defRPr/>
            </a:pPr>
            <a:r>
              <a:rPr lang="en-US" altLang="ja-JP"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ＭＳ Ｐゴシック" charset="-128"/>
              </a:rPr>
              <a:t>English?</a:t>
            </a:r>
            <a:endParaRPr lang="ja-JP" alt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ＭＳ Ｐゴシック" charset="-128"/>
            </a:endParaRPr>
          </a:p>
        </p:txBody>
      </p:sp>
      <p:sp>
        <p:nvSpPr>
          <p:cNvPr id="8" name="正方形/長方形 7"/>
          <p:cNvSpPr/>
          <p:nvPr/>
        </p:nvSpPr>
        <p:spPr>
          <a:xfrm>
            <a:off x="4929190" y="1785926"/>
            <a:ext cx="3031599" cy="923330"/>
          </a:xfrm>
          <a:prstGeom prst="rect">
            <a:avLst/>
          </a:prstGeom>
        </p:spPr>
        <p:txBody>
          <a:bodyPr wrap="none">
            <a:spAutoFit/>
          </a:bodyPr>
          <a:lstStyle/>
          <a:p>
            <a:pPr>
              <a:defRPr/>
            </a:pPr>
            <a:r>
              <a:rPr lang="en-US" altLang="ja-JP" sz="5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ＭＳ Ｐゴシック" charset="-128"/>
              </a:rPr>
              <a:t>Italiano</a:t>
            </a:r>
            <a:r>
              <a:rPr lang="en-US" altLang="ja-JP"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ＭＳ Ｐゴシック" charset="-128"/>
              </a:rPr>
              <a:t>?</a:t>
            </a:r>
            <a:endParaRPr lang="ja-JP" alt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ＭＳ Ｐゴシック" charset="-128"/>
            </a:endParaRPr>
          </a:p>
        </p:txBody>
      </p:sp>
      <p:sp>
        <p:nvSpPr>
          <p:cNvPr id="9" name="正方形/長方形 8"/>
          <p:cNvSpPr/>
          <p:nvPr/>
        </p:nvSpPr>
        <p:spPr>
          <a:xfrm>
            <a:off x="0" y="2924944"/>
            <a:ext cx="2606804" cy="707886"/>
          </a:xfrm>
          <a:prstGeom prst="rect">
            <a:avLst/>
          </a:prstGeom>
        </p:spPr>
        <p:txBody>
          <a:bodyPr wrap="none">
            <a:spAutoFit/>
          </a:bodyPr>
          <a:lstStyle/>
          <a:p>
            <a:pPr>
              <a:defRPr/>
            </a:pPr>
            <a:r>
              <a:rPr lang="en-US" altLang="ja-JP" sz="40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ＭＳ Ｐゴシック" charset="-128"/>
              </a:rPr>
              <a:t>Francais</a:t>
            </a:r>
            <a:r>
              <a:rPr lang="en-US" altLang="ja-JP"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ＭＳ Ｐゴシック" charset="-128"/>
              </a:rPr>
              <a:t>?</a:t>
            </a:r>
            <a:endParaRPr lang="ja-JP" alt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ＭＳ Ｐゴシック" charset="-128"/>
            </a:endParaRPr>
          </a:p>
        </p:txBody>
      </p:sp>
      <p:sp>
        <p:nvSpPr>
          <p:cNvPr id="10" name="正方形/長方形 9"/>
          <p:cNvSpPr/>
          <p:nvPr/>
        </p:nvSpPr>
        <p:spPr>
          <a:xfrm>
            <a:off x="6580478" y="2928934"/>
            <a:ext cx="2520242" cy="707886"/>
          </a:xfrm>
          <a:prstGeom prst="rect">
            <a:avLst/>
          </a:prstGeom>
        </p:spPr>
        <p:txBody>
          <a:bodyPr wrap="none">
            <a:spAutoFit/>
          </a:bodyPr>
          <a:lstStyle/>
          <a:p>
            <a:pPr>
              <a:defRPr/>
            </a:pPr>
            <a:r>
              <a:rPr lang="en-US" altLang="ja-JP"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ＭＳ Ｐゴシック" charset="-128"/>
              </a:rPr>
              <a:t>Deutsch?</a:t>
            </a:r>
            <a:endParaRPr lang="ja-JP" alt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ＭＳ Ｐゴシック" charset="-128"/>
            </a:endParaRPr>
          </a:p>
        </p:txBody>
      </p:sp>
      <p:sp>
        <p:nvSpPr>
          <p:cNvPr id="11" name="正方形/長方形 10"/>
          <p:cNvSpPr/>
          <p:nvPr/>
        </p:nvSpPr>
        <p:spPr>
          <a:xfrm>
            <a:off x="285720" y="4000504"/>
            <a:ext cx="1733167" cy="707886"/>
          </a:xfrm>
          <a:prstGeom prst="rect">
            <a:avLst/>
          </a:prstGeom>
        </p:spPr>
        <p:txBody>
          <a:bodyPr wrap="none">
            <a:spAutoFit/>
          </a:bodyPr>
          <a:lstStyle/>
          <a:p>
            <a:pPr>
              <a:defRPr/>
            </a:pPr>
            <a:r>
              <a:rPr lang="ja-JP" alt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ＭＳ Ｐゴシック" charset="-128"/>
              </a:rPr>
              <a:t>日本語</a:t>
            </a:r>
            <a:r>
              <a:rPr lang="en-US" altLang="ja-JP"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ＭＳ Ｐゴシック" charset="-128"/>
              </a:rPr>
              <a:t>?</a:t>
            </a:r>
            <a:endParaRPr lang="ja-JP" alt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ＭＳ Ｐゴシック" charset="-128"/>
            </a:endParaRPr>
          </a:p>
        </p:txBody>
      </p:sp>
      <p:sp>
        <p:nvSpPr>
          <p:cNvPr id="12" name="正方形/長方形 11"/>
          <p:cNvSpPr/>
          <p:nvPr/>
        </p:nvSpPr>
        <p:spPr>
          <a:xfrm>
            <a:off x="6643422" y="4357694"/>
            <a:ext cx="2448107" cy="769441"/>
          </a:xfrm>
          <a:prstGeom prst="rect">
            <a:avLst/>
          </a:prstGeom>
        </p:spPr>
        <p:txBody>
          <a:bodyPr wrap="none">
            <a:spAutoFit/>
          </a:bodyPr>
          <a:lstStyle/>
          <a:p>
            <a:pPr>
              <a:defRPr/>
            </a:pPr>
            <a:r>
              <a:rPr lang="ja-JP" alt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ＭＳ Ｐゴシック" charset="-128"/>
              </a:rPr>
              <a:t>日本語！</a:t>
            </a:r>
          </a:p>
        </p:txBody>
      </p:sp>
    </p:spTree>
    <p:extLst>
      <p:ext uri="{BB962C8B-B14F-4D97-AF65-F5344CB8AC3E}">
        <p14:creationId xmlns:p14="http://schemas.microsoft.com/office/powerpoint/2010/main" val="24693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p:cNvSpPr>
          <p:nvPr>
            <p:ph idx="1"/>
          </p:nvPr>
        </p:nvSpPr>
        <p:spPr>
          <a:xfrm>
            <a:off x="1043608" y="3068960"/>
            <a:ext cx="7200800" cy="3268663"/>
          </a:xfrm>
        </p:spPr>
        <p:txBody>
          <a:bodyPr/>
          <a:lstStyle/>
          <a:p>
            <a:pPr>
              <a:lnSpc>
                <a:spcPct val="90000"/>
              </a:lnSpc>
              <a:buFont typeface="Wingdings" pitchFamily="2" charset="2"/>
              <a:buNone/>
            </a:pPr>
            <a:r>
              <a:rPr lang="ja-JP" altLang="en-US" dirty="0" smtClean="0"/>
              <a:t> </a:t>
            </a:r>
            <a:r>
              <a:rPr lang="ja-JP" altLang="en-US" sz="3200" i="1" dirty="0" smtClean="0"/>
              <a:t>先日、外国人が入って何かを聞きました。ジェスチャーでトイレを貸してほしいと分かりましたが、「スリーフロアー」（３</a:t>
            </a:r>
            <a:r>
              <a:rPr lang="en-US" altLang="ja-JP" sz="3200" i="1" dirty="0" smtClean="0"/>
              <a:t>F</a:t>
            </a:r>
            <a:r>
              <a:rPr lang="ja-JP" altLang="en-US" sz="3200" i="1" dirty="0" smtClean="0"/>
              <a:t>）と伝えましたら理解して貰えず、とうとう店を出てしまいました。大変お気の毒でしたが、一体どうすればよかったのでしょうか。</a:t>
            </a:r>
            <a:endParaRPr lang="en-US" altLang="ja-JP" sz="3200" i="1" dirty="0" smtClean="0"/>
          </a:p>
        </p:txBody>
      </p:sp>
      <p:sp>
        <p:nvSpPr>
          <p:cNvPr id="47106" name="Rectangle 2"/>
          <p:cNvSpPr>
            <a:spLocks noGrp="1"/>
          </p:cNvSpPr>
          <p:nvPr>
            <p:ph type="title"/>
          </p:nvPr>
        </p:nvSpPr>
        <p:spPr bwMode="auto">
          <a:xfrm>
            <a:off x="1614252" y="571500"/>
            <a:ext cx="5458061" cy="1633537"/>
          </a:xfrm>
        </p:spPr>
        <p:txBody>
          <a:bodyPr wrap="square" numCol="1" anchorCtr="0" compatLnSpc="1">
            <a:prstTxWarp prst="textNoShape">
              <a:avLst/>
            </a:prstTxWarp>
          </a:bodyPr>
          <a:lstStyle/>
          <a:p>
            <a:pPr>
              <a:defRPr/>
            </a:pPr>
            <a:r>
              <a:rPr lang="en-US" altLang="ja-JP" dirty="0">
                <a:effectLst>
                  <a:outerShdw blurRad="38100" dist="38100" dir="2700000" algn="tl">
                    <a:srgbClr val="C0C0C0"/>
                  </a:outerShdw>
                </a:effectLst>
              </a:rPr>
              <a:t>[</a:t>
            </a:r>
            <a:r>
              <a:rPr lang="en-US" altLang="ja-JP" dirty="0" smtClean="0">
                <a:effectLst>
                  <a:outerShdw blurRad="38100" dist="38100" dir="2700000" algn="tl">
                    <a:srgbClr val="C0C0C0"/>
                  </a:outerShdw>
                </a:effectLst>
              </a:rPr>
              <a:t>The Mac Encounter]</a:t>
            </a:r>
            <a:endParaRPr lang="ja-JP" altLang="en-US" dirty="0" smtClean="0">
              <a:effectLst/>
            </a:endParaRPr>
          </a:p>
        </p:txBody>
      </p:sp>
      <p:pic>
        <p:nvPicPr>
          <p:cNvPr id="21508" name="Picture 8" descr="C:\Users\yoneoka\AppData\Local\Microsoft\Windows\Temporary Internet Files\Content.IE5\MOETDKHA\MCj02405310000[1].wmf"/>
          <p:cNvPicPr>
            <a:picLocks noChangeAspect="1" noChangeArrowheads="1"/>
          </p:cNvPicPr>
          <p:nvPr/>
        </p:nvPicPr>
        <p:blipFill>
          <a:blip r:embed="rId3" cstate="print"/>
          <a:srcRect/>
          <a:stretch>
            <a:fillRect/>
          </a:stretch>
        </p:blipFill>
        <p:spPr bwMode="auto">
          <a:xfrm>
            <a:off x="467544" y="692696"/>
            <a:ext cx="1357313" cy="1825625"/>
          </a:xfrm>
          <a:prstGeom prst="rect">
            <a:avLst/>
          </a:prstGeom>
          <a:noFill/>
          <a:ln w="9525">
            <a:noFill/>
            <a:miter lim="800000"/>
            <a:headEnd/>
            <a:tailEnd/>
          </a:ln>
        </p:spPr>
      </p:pic>
      <p:pic>
        <p:nvPicPr>
          <p:cNvPr id="21509" name="Picture 6" descr="C:\Users\yoneoka\AppData\Local\Microsoft\Windows\Temporary Internet Files\Content.IE5\EX2CRVQX\MCj04415230000[1].wmf"/>
          <p:cNvPicPr>
            <a:picLocks noChangeAspect="1" noChangeArrowheads="1"/>
          </p:cNvPicPr>
          <p:nvPr/>
        </p:nvPicPr>
        <p:blipFill>
          <a:blip r:embed="rId4" cstate="print"/>
          <a:srcRect/>
          <a:stretch>
            <a:fillRect/>
          </a:stretch>
        </p:blipFill>
        <p:spPr bwMode="auto">
          <a:xfrm>
            <a:off x="7072313" y="571500"/>
            <a:ext cx="1731962" cy="1928813"/>
          </a:xfrm>
          <a:prstGeom prst="rect">
            <a:avLst/>
          </a:prstGeom>
          <a:noFill/>
          <a:ln w="9525">
            <a:noFill/>
            <a:miter lim="800000"/>
            <a:headEnd/>
            <a:tailEnd/>
          </a:ln>
        </p:spPr>
      </p:pic>
      <p:sp>
        <p:nvSpPr>
          <p:cNvPr id="6" name="四角形吹き出し 5"/>
          <p:cNvSpPr/>
          <p:nvPr/>
        </p:nvSpPr>
        <p:spPr>
          <a:xfrm>
            <a:off x="899592" y="2852936"/>
            <a:ext cx="7704856" cy="3600400"/>
          </a:xfrm>
          <a:prstGeom prst="wedgeRectCallout">
            <a:avLst>
              <a:gd name="adj1" fmla="val -38586"/>
              <a:gd name="adj2" fmla="val -8448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939244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B46D1CA-65CA-4D69-B34E-C5534CF8B86E}" type="slidenum">
              <a:rPr lang="ja-JP" altLang="en-US" sz="1200">
                <a:solidFill>
                  <a:schemeClr val="tx1">
                    <a:tint val="75000"/>
                  </a:schemeClr>
                </a:solidFill>
                <a:latin typeface="+mn-lt"/>
                <a:ea typeface="+mn-ea"/>
              </a:rPr>
              <a:pPr algn="r" fontAlgn="auto">
                <a:spcBef>
                  <a:spcPts val="0"/>
                </a:spcBef>
                <a:spcAft>
                  <a:spcPts val="0"/>
                </a:spcAft>
                <a:defRPr/>
              </a:pPr>
              <a:t>12</a:t>
            </a:fld>
            <a:endParaRPr lang="ja-JP" altLang="en-US" sz="1200">
              <a:solidFill>
                <a:schemeClr val="tx1">
                  <a:tint val="75000"/>
                </a:schemeClr>
              </a:solidFill>
              <a:latin typeface="+mn-lt"/>
              <a:ea typeface="+mn-ea"/>
            </a:endParaRPr>
          </a:p>
        </p:txBody>
      </p:sp>
      <p:sp>
        <p:nvSpPr>
          <p:cNvPr id="22531" name="AutoShape 5"/>
          <p:cNvSpPr>
            <a:spLocks noChangeArrowheads="1"/>
          </p:cNvSpPr>
          <p:nvPr/>
        </p:nvSpPr>
        <p:spPr bwMode="auto">
          <a:xfrm>
            <a:off x="2987675" y="981075"/>
            <a:ext cx="2952750" cy="790575"/>
          </a:xfrm>
          <a:prstGeom prst="wedgeRectCallout">
            <a:avLst>
              <a:gd name="adj1" fmla="val 83870"/>
              <a:gd name="adj2" fmla="val 95380"/>
            </a:avLst>
          </a:prstGeom>
          <a:solidFill>
            <a:srgbClr val="FFFF99"/>
          </a:solidFill>
          <a:ln w="9525">
            <a:solidFill>
              <a:schemeClr val="tx1"/>
            </a:solidFill>
            <a:miter lim="800000"/>
            <a:headEnd/>
            <a:tailEnd/>
          </a:ln>
        </p:spPr>
        <p:txBody>
          <a:bodyPr/>
          <a:lstStyle/>
          <a:p>
            <a:r>
              <a:rPr lang="en-US" altLang="ja-JP" sz="2400"/>
              <a:t>Could I use your restroom please?</a:t>
            </a:r>
          </a:p>
        </p:txBody>
      </p:sp>
      <p:sp>
        <p:nvSpPr>
          <p:cNvPr id="22532" name="AutoShape 6"/>
          <p:cNvSpPr>
            <a:spLocks noChangeArrowheads="1"/>
          </p:cNvSpPr>
          <p:nvPr/>
        </p:nvSpPr>
        <p:spPr bwMode="auto">
          <a:xfrm>
            <a:off x="2987675" y="4149725"/>
            <a:ext cx="2952750" cy="647700"/>
          </a:xfrm>
          <a:prstGeom prst="wedgeRectCallout">
            <a:avLst>
              <a:gd name="adj1" fmla="val -81880"/>
              <a:gd name="adj2" fmla="val -90685"/>
            </a:avLst>
          </a:prstGeom>
          <a:solidFill>
            <a:srgbClr val="FFFF99"/>
          </a:solidFill>
          <a:ln w="9525">
            <a:solidFill>
              <a:schemeClr val="tx1"/>
            </a:solidFill>
            <a:miter lim="800000"/>
            <a:headEnd/>
            <a:tailEnd/>
          </a:ln>
        </p:spPr>
        <p:txBody>
          <a:bodyPr/>
          <a:lstStyle/>
          <a:p>
            <a:r>
              <a:rPr lang="ja-JP" altLang="en-US" sz="2400"/>
              <a:t>スリーフロアー</a:t>
            </a:r>
            <a:endParaRPr lang="en-US" altLang="ja-JP" sz="2400"/>
          </a:p>
        </p:txBody>
      </p:sp>
      <p:sp>
        <p:nvSpPr>
          <p:cNvPr id="22533" name="Picture 7" descr="MCj02405310000[1]"/>
          <p:cNvSpPr>
            <a:spLocks noChangeAspect="1" noChangeArrowheads="1"/>
          </p:cNvSpPr>
          <p:nvPr/>
        </p:nvSpPr>
        <p:spPr bwMode="auto">
          <a:xfrm>
            <a:off x="539750" y="1196975"/>
            <a:ext cx="1357313" cy="1825625"/>
          </a:xfrm>
          <a:prstGeom prst="rect">
            <a:avLst/>
          </a:prstGeom>
          <a:noFill/>
          <a:ln w="9525">
            <a:noFill/>
            <a:miter lim="800000"/>
            <a:headEnd/>
            <a:tailEnd/>
          </a:ln>
        </p:spPr>
        <p:txBody>
          <a:bodyPr/>
          <a:lstStyle/>
          <a:p>
            <a:endParaRPr lang="ja-JP" altLang="en-US"/>
          </a:p>
        </p:txBody>
      </p:sp>
      <p:sp>
        <p:nvSpPr>
          <p:cNvPr id="22534" name="Picture 8" descr="MCj02405310000[1]"/>
          <p:cNvSpPr>
            <a:spLocks noChangeAspect="1" noChangeArrowheads="1"/>
          </p:cNvSpPr>
          <p:nvPr/>
        </p:nvSpPr>
        <p:spPr bwMode="auto">
          <a:xfrm>
            <a:off x="611188" y="3573463"/>
            <a:ext cx="1357312" cy="1825625"/>
          </a:xfrm>
          <a:prstGeom prst="rect">
            <a:avLst/>
          </a:prstGeom>
          <a:noFill/>
          <a:ln w="9525">
            <a:noFill/>
            <a:miter lim="800000"/>
            <a:headEnd/>
            <a:tailEnd/>
          </a:ln>
        </p:spPr>
        <p:txBody>
          <a:bodyPr/>
          <a:lstStyle/>
          <a:p>
            <a:endParaRPr lang="ja-JP" altLang="en-US"/>
          </a:p>
        </p:txBody>
      </p:sp>
      <p:sp>
        <p:nvSpPr>
          <p:cNvPr id="22535" name="Picture 9" descr="MCj04415230000[1]"/>
          <p:cNvSpPr>
            <a:spLocks noChangeAspect="1" noChangeArrowheads="1"/>
          </p:cNvSpPr>
          <p:nvPr/>
        </p:nvSpPr>
        <p:spPr bwMode="auto">
          <a:xfrm>
            <a:off x="6732588" y="981075"/>
            <a:ext cx="1873250" cy="1600200"/>
          </a:xfrm>
          <a:prstGeom prst="rect">
            <a:avLst/>
          </a:prstGeom>
          <a:noFill/>
          <a:ln w="9525">
            <a:noFill/>
            <a:miter lim="800000"/>
            <a:headEnd/>
            <a:tailEnd/>
          </a:ln>
        </p:spPr>
        <p:txBody>
          <a:bodyPr/>
          <a:lstStyle/>
          <a:p>
            <a:endParaRPr lang="ja-JP" altLang="en-US"/>
          </a:p>
        </p:txBody>
      </p:sp>
      <p:sp>
        <p:nvSpPr>
          <p:cNvPr id="22536" name="AutoShape 10"/>
          <p:cNvSpPr>
            <a:spLocks noChangeArrowheads="1"/>
          </p:cNvSpPr>
          <p:nvPr/>
        </p:nvSpPr>
        <p:spPr bwMode="auto">
          <a:xfrm>
            <a:off x="2916238" y="5157788"/>
            <a:ext cx="2952750" cy="647700"/>
          </a:xfrm>
          <a:prstGeom prst="wedgeRectCallout">
            <a:avLst>
              <a:gd name="adj1" fmla="val 78120"/>
              <a:gd name="adj2" fmla="val 22060"/>
            </a:avLst>
          </a:prstGeom>
          <a:solidFill>
            <a:srgbClr val="FFFF99"/>
          </a:solidFill>
          <a:ln w="9525">
            <a:solidFill>
              <a:schemeClr val="tx1"/>
            </a:solidFill>
            <a:miter lim="800000"/>
            <a:headEnd/>
            <a:tailEnd/>
          </a:ln>
        </p:spPr>
        <p:txBody>
          <a:bodyPr/>
          <a:lstStyle/>
          <a:p>
            <a:r>
              <a:rPr lang="ja-JP" altLang="en-US"/>
              <a:t>？！？＊＃？</a:t>
            </a:r>
          </a:p>
          <a:p>
            <a:r>
              <a:rPr lang="en-US" altLang="ja-JP"/>
              <a:t>Give up....!</a:t>
            </a:r>
          </a:p>
        </p:txBody>
      </p:sp>
      <p:sp>
        <p:nvSpPr>
          <p:cNvPr id="22537" name="AutoShape 11"/>
          <p:cNvSpPr>
            <a:spLocks noChangeArrowheads="1"/>
          </p:cNvSpPr>
          <p:nvPr/>
        </p:nvSpPr>
        <p:spPr bwMode="auto">
          <a:xfrm>
            <a:off x="3059113" y="3213100"/>
            <a:ext cx="2952750" cy="576263"/>
          </a:xfrm>
          <a:prstGeom prst="wedgeRectCallout">
            <a:avLst>
              <a:gd name="adj1" fmla="val 78926"/>
              <a:gd name="adj2" fmla="val -54685"/>
            </a:avLst>
          </a:prstGeom>
          <a:solidFill>
            <a:srgbClr val="FFFF99"/>
          </a:solidFill>
          <a:ln w="9525">
            <a:solidFill>
              <a:schemeClr val="tx1"/>
            </a:solidFill>
            <a:miter lim="800000"/>
            <a:headEnd/>
            <a:tailEnd/>
          </a:ln>
        </p:spPr>
        <p:txBody>
          <a:bodyPr/>
          <a:lstStyle/>
          <a:p>
            <a:r>
              <a:rPr lang="en-US" altLang="ja-JP" sz="2400"/>
              <a:t>aaa…uuu…</a:t>
            </a:r>
          </a:p>
        </p:txBody>
      </p:sp>
      <p:sp>
        <p:nvSpPr>
          <p:cNvPr id="22538" name="AutoShape 12"/>
          <p:cNvSpPr>
            <a:spLocks noChangeArrowheads="1"/>
          </p:cNvSpPr>
          <p:nvPr/>
        </p:nvSpPr>
        <p:spPr bwMode="auto">
          <a:xfrm>
            <a:off x="2987675" y="2060575"/>
            <a:ext cx="2952750" cy="647700"/>
          </a:xfrm>
          <a:prstGeom prst="wedgeRectCallout">
            <a:avLst>
              <a:gd name="adj1" fmla="val -84894"/>
              <a:gd name="adj2" fmla="val -7352"/>
            </a:avLst>
          </a:prstGeom>
          <a:solidFill>
            <a:srgbClr val="FFFF99"/>
          </a:solidFill>
          <a:ln w="9525">
            <a:solidFill>
              <a:schemeClr val="tx1"/>
            </a:solidFill>
            <a:miter lim="800000"/>
            <a:headEnd/>
            <a:tailEnd/>
          </a:ln>
        </p:spPr>
        <p:txBody>
          <a:bodyPr/>
          <a:lstStyle/>
          <a:p>
            <a:r>
              <a:rPr lang="ja-JP" altLang="en-US" sz="2400"/>
              <a:t>？！？＊＃？</a:t>
            </a:r>
            <a:endParaRPr lang="en-US" altLang="ja-JP" sz="2400"/>
          </a:p>
        </p:txBody>
      </p:sp>
      <p:pic>
        <p:nvPicPr>
          <p:cNvPr id="22539" name="Picture 6" descr="C:\Users\yoneoka\AppData\Local\Microsoft\Windows\Temporary Internet Files\Content.IE5\EX2CRVQX\MCj04415230000[1].wmf"/>
          <p:cNvPicPr>
            <a:picLocks noChangeAspect="1" noChangeArrowheads="1"/>
          </p:cNvPicPr>
          <p:nvPr/>
        </p:nvPicPr>
        <p:blipFill>
          <a:blip r:embed="rId3" cstate="print"/>
          <a:srcRect/>
          <a:stretch>
            <a:fillRect/>
          </a:stretch>
        </p:blipFill>
        <p:spPr bwMode="auto">
          <a:xfrm>
            <a:off x="6858000" y="571500"/>
            <a:ext cx="1731963" cy="1928813"/>
          </a:xfrm>
          <a:prstGeom prst="rect">
            <a:avLst/>
          </a:prstGeom>
          <a:noFill/>
          <a:ln w="9525">
            <a:noFill/>
            <a:miter lim="800000"/>
            <a:headEnd/>
            <a:tailEnd/>
          </a:ln>
        </p:spPr>
      </p:pic>
      <p:pic>
        <p:nvPicPr>
          <p:cNvPr id="22540" name="Picture 6" descr="C:\Users\yoneoka\AppData\Local\Microsoft\Windows\Temporary Internet Files\Content.IE5\EX2CRVQX\MCj04415230000[1].wmf"/>
          <p:cNvPicPr>
            <a:picLocks noChangeAspect="1" noChangeArrowheads="1"/>
          </p:cNvPicPr>
          <p:nvPr/>
        </p:nvPicPr>
        <p:blipFill>
          <a:blip r:embed="rId3" cstate="print"/>
          <a:srcRect/>
          <a:stretch>
            <a:fillRect/>
          </a:stretch>
        </p:blipFill>
        <p:spPr bwMode="auto">
          <a:xfrm>
            <a:off x="6915150" y="4429125"/>
            <a:ext cx="1731963" cy="1928813"/>
          </a:xfrm>
          <a:prstGeom prst="rect">
            <a:avLst/>
          </a:prstGeom>
          <a:noFill/>
          <a:ln w="9525">
            <a:noFill/>
            <a:miter lim="800000"/>
            <a:headEnd/>
            <a:tailEnd/>
          </a:ln>
        </p:spPr>
      </p:pic>
      <p:pic>
        <p:nvPicPr>
          <p:cNvPr id="22541" name="Picture 6" descr="C:\Users\yoneoka\AppData\Local\Microsoft\Windows\Temporary Internet Files\Content.IE5\EX2CRVQX\MCj04415230000[1].wmf"/>
          <p:cNvPicPr>
            <a:picLocks noChangeAspect="1" noChangeArrowheads="1"/>
          </p:cNvPicPr>
          <p:nvPr/>
        </p:nvPicPr>
        <p:blipFill>
          <a:blip r:embed="rId3" cstate="print"/>
          <a:srcRect/>
          <a:stretch>
            <a:fillRect/>
          </a:stretch>
        </p:blipFill>
        <p:spPr bwMode="auto">
          <a:xfrm>
            <a:off x="6913563" y="2500313"/>
            <a:ext cx="1666875" cy="1857375"/>
          </a:xfrm>
          <a:prstGeom prst="rect">
            <a:avLst/>
          </a:prstGeom>
          <a:noFill/>
          <a:ln w="9525">
            <a:noFill/>
            <a:miter lim="800000"/>
            <a:headEnd/>
            <a:tailEnd/>
          </a:ln>
        </p:spPr>
      </p:pic>
      <p:pic>
        <p:nvPicPr>
          <p:cNvPr id="22542" name="Picture 8" descr="C:\Users\yoneoka\AppData\Local\Microsoft\Windows\Temporary Internet Files\Content.IE5\MOETDKHA\MCj02405310000[1].wmf"/>
          <p:cNvPicPr>
            <a:picLocks noChangeAspect="1" noChangeArrowheads="1"/>
          </p:cNvPicPr>
          <p:nvPr/>
        </p:nvPicPr>
        <p:blipFill>
          <a:blip r:embed="rId4" cstate="print"/>
          <a:srcRect/>
          <a:stretch>
            <a:fillRect/>
          </a:stretch>
        </p:blipFill>
        <p:spPr bwMode="auto">
          <a:xfrm>
            <a:off x="500063" y="1214438"/>
            <a:ext cx="1357312" cy="1825625"/>
          </a:xfrm>
          <a:prstGeom prst="rect">
            <a:avLst/>
          </a:prstGeom>
          <a:noFill/>
          <a:ln w="9525">
            <a:noFill/>
            <a:miter lim="800000"/>
            <a:headEnd/>
            <a:tailEnd/>
          </a:ln>
        </p:spPr>
      </p:pic>
      <p:pic>
        <p:nvPicPr>
          <p:cNvPr id="22543" name="Picture 8" descr="C:\Users\yoneoka\AppData\Local\Microsoft\Windows\Temporary Internet Files\Content.IE5\MOETDKHA\MCj02405310000[1].wmf"/>
          <p:cNvPicPr>
            <a:picLocks noChangeAspect="1" noChangeArrowheads="1"/>
          </p:cNvPicPr>
          <p:nvPr/>
        </p:nvPicPr>
        <p:blipFill>
          <a:blip r:embed="rId4" cstate="print"/>
          <a:srcRect/>
          <a:stretch>
            <a:fillRect/>
          </a:stretch>
        </p:blipFill>
        <p:spPr bwMode="auto">
          <a:xfrm>
            <a:off x="500063" y="3500438"/>
            <a:ext cx="1357312" cy="1825625"/>
          </a:xfrm>
          <a:prstGeom prst="rect">
            <a:avLst/>
          </a:prstGeom>
          <a:noFill/>
          <a:ln w="9525">
            <a:noFill/>
            <a:miter lim="800000"/>
            <a:headEnd/>
            <a:tailEnd/>
          </a:ln>
        </p:spPr>
      </p:pic>
    </p:spTree>
    <p:extLst>
      <p:ext uri="{BB962C8B-B14F-4D97-AF65-F5344CB8AC3E}">
        <p14:creationId xmlns:p14="http://schemas.microsoft.com/office/powerpoint/2010/main" val="4126201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9"/>
          <p:cNvSpPr>
            <a:spLocks noGrp="1"/>
          </p:cNvSpPr>
          <p:nvPr>
            <p:ph idx="1"/>
          </p:nvPr>
        </p:nvSpPr>
        <p:spPr>
          <a:xfrm>
            <a:off x="964406" y="2420938"/>
            <a:ext cx="3542507" cy="3776662"/>
          </a:xfrm>
        </p:spPr>
        <p:txBody>
          <a:bodyPr/>
          <a:lstStyle/>
          <a:p>
            <a:pPr>
              <a:lnSpc>
                <a:spcPct val="90000"/>
              </a:lnSpc>
              <a:buFont typeface="Wingdings" pitchFamily="2" charset="2"/>
              <a:buNone/>
            </a:pPr>
            <a:r>
              <a:rPr lang="ja-JP" altLang="en-US" sz="2400" dirty="0" smtClean="0"/>
              <a:t>　　</a:t>
            </a:r>
          </a:p>
          <a:p>
            <a:pPr>
              <a:lnSpc>
                <a:spcPct val="90000"/>
              </a:lnSpc>
            </a:pPr>
            <a:r>
              <a:rPr lang="ja-JP" altLang="en-US" sz="2800" dirty="0" smtClean="0"/>
              <a:t>質問がわからなかった</a:t>
            </a:r>
          </a:p>
          <a:p>
            <a:pPr>
              <a:lnSpc>
                <a:spcPct val="90000"/>
              </a:lnSpc>
            </a:pPr>
            <a:endParaRPr lang="ja-JP" altLang="en-US" sz="2800" dirty="0" smtClean="0"/>
          </a:p>
          <a:p>
            <a:pPr>
              <a:lnSpc>
                <a:spcPct val="90000"/>
              </a:lnSpc>
            </a:pPr>
            <a:r>
              <a:rPr lang="ja-JP" altLang="en-US" sz="2800" dirty="0" smtClean="0"/>
              <a:t>ジェスチャーはわかったが、「トイレは三階にありますよ」を「スリーフロアー」で表現した</a:t>
            </a:r>
          </a:p>
          <a:p>
            <a:pPr>
              <a:lnSpc>
                <a:spcPct val="90000"/>
              </a:lnSpc>
            </a:pPr>
            <a:endParaRPr lang="ja-JP" altLang="en-US" sz="2400" dirty="0" smtClean="0"/>
          </a:p>
        </p:txBody>
      </p:sp>
      <p:sp>
        <p:nvSpPr>
          <p:cNvPr id="4" name="スライド番号プレースホルダ 3"/>
          <p:cNvSpPr>
            <a:spLocks noGrp="1"/>
          </p:cNvSpPr>
          <p:nvPr>
            <p:ph type="sldNum" sz="quarter" idx="12"/>
          </p:nvPr>
        </p:nvSpPr>
        <p:spPr/>
        <p:txBody>
          <a:bodyPr/>
          <a:lstStyle/>
          <a:p>
            <a:pPr>
              <a:defRPr/>
            </a:pPr>
            <a:fld id="{3C02DF0B-15C1-4074-8AC2-BFBA9E99ACEA}" type="slidenum">
              <a:rPr lang="ja-JP" altLang="en-US" smtClean="0"/>
              <a:pPr>
                <a:defRPr/>
              </a:pPr>
              <a:t>13</a:t>
            </a:fld>
            <a:endParaRPr lang="ja-JP" altLang="en-US"/>
          </a:p>
        </p:txBody>
      </p:sp>
      <p:sp>
        <p:nvSpPr>
          <p:cNvPr id="2" name="タイトル 1"/>
          <p:cNvSpPr>
            <a:spLocks noGrp="1"/>
          </p:cNvSpPr>
          <p:nvPr>
            <p:ph type="title"/>
          </p:nvPr>
        </p:nvSpPr>
        <p:spPr>
          <a:xfrm>
            <a:off x="1835696" y="404664"/>
            <a:ext cx="5328592" cy="1143000"/>
          </a:xfrm>
        </p:spPr>
        <p:txBody>
          <a:bodyPr/>
          <a:lstStyle/>
          <a:p>
            <a:pPr>
              <a:defRPr/>
            </a:pPr>
            <a:r>
              <a:rPr lang="en-US" altLang="ja-JP" dirty="0" smtClean="0"/>
              <a:t>What went wrong?</a:t>
            </a:r>
            <a:endParaRPr lang="ja-JP" altLang="en-US" dirty="0"/>
          </a:p>
        </p:txBody>
      </p:sp>
      <p:sp>
        <p:nvSpPr>
          <p:cNvPr id="23556" name="Rectangle 10"/>
          <p:cNvSpPr>
            <a:spLocks noGrp="1"/>
          </p:cNvSpPr>
          <p:nvPr>
            <p:ph type="body" sz="half" idx="4294967295"/>
          </p:nvPr>
        </p:nvSpPr>
        <p:spPr>
          <a:xfrm>
            <a:off x="5220072" y="2708275"/>
            <a:ext cx="3923928" cy="3663950"/>
          </a:xfrm>
        </p:spPr>
        <p:txBody>
          <a:bodyPr>
            <a:normAutofit/>
          </a:bodyPr>
          <a:lstStyle/>
          <a:p>
            <a:pPr>
              <a:lnSpc>
                <a:spcPct val="90000"/>
              </a:lnSpc>
            </a:pPr>
            <a:r>
              <a:rPr lang="ja-JP" altLang="en-US" sz="2800" dirty="0" smtClean="0"/>
              <a:t>英語が問題だと判断しジェスチャー利用</a:t>
            </a:r>
          </a:p>
          <a:p>
            <a:pPr>
              <a:lnSpc>
                <a:spcPct val="90000"/>
              </a:lnSpc>
            </a:pPr>
            <a:endParaRPr lang="ja-JP" altLang="en-US" sz="2800" dirty="0" smtClean="0"/>
          </a:p>
          <a:p>
            <a:pPr>
              <a:lnSpc>
                <a:spcPct val="90000"/>
              </a:lnSpc>
            </a:pPr>
            <a:r>
              <a:rPr lang="ja-JP" altLang="en-US" sz="2800" dirty="0" smtClean="0"/>
              <a:t>「スリーフロアー」の意味ができなかった</a:t>
            </a:r>
          </a:p>
          <a:p>
            <a:pPr>
              <a:lnSpc>
                <a:spcPct val="90000"/>
              </a:lnSpc>
            </a:pPr>
            <a:endParaRPr lang="ja-JP" altLang="en-US" sz="2800" dirty="0" smtClean="0"/>
          </a:p>
          <a:p>
            <a:pPr>
              <a:lnSpc>
                <a:spcPct val="90000"/>
              </a:lnSpc>
            </a:pPr>
            <a:r>
              <a:rPr lang="ja-JP" altLang="en-US" sz="2800" dirty="0" smtClean="0"/>
              <a:t>諦めた</a:t>
            </a:r>
          </a:p>
        </p:txBody>
      </p:sp>
      <p:pic>
        <p:nvPicPr>
          <p:cNvPr id="23558" name="Picture 6" descr="C:\Users\yoneoka\AppData\Local\Microsoft\Windows\Temporary Internet Files\Content.IE5\EX2CRVQX\MCj04415230000[1].wmf"/>
          <p:cNvPicPr>
            <a:picLocks noChangeAspect="1" noChangeArrowheads="1"/>
          </p:cNvPicPr>
          <p:nvPr/>
        </p:nvPicPr>
        <p:blipFill>
          <a:blip r:embed="rId3" cstate="print"/>
          <a:srcRect/>
          <a:stretch>
            <a:fillRect/>
          </a:stretch>
        </p:blipFill>
        <p:spPr bwMode="auto">
          <a:xfrm>
            <a:off x="7000875" y="571500"/>
            <a:ext cx="1731963" cy="1928813"/>
          </a:xfrm>
          <a:prstGeom prst="rect">
            <a:avLst/>
          </a:prstGeom>
          <a:noFill/>
          <a:ln w="9525">
            <a:noFill/>
            <a:miter lim="800000"/>
            <a:headEnd/>
            <a:tailEnd/>
          </a:ln>
        </p:spPr>
      </p:pic>
      <p:pic>
        <p:nvPicPr>
          <p:cNvPr id="23559" name="Picture 8" descr="C:\Users\yoneoka\AppData\Local\Microsoft\Windows\Temporary Internet Files\Content.IE5\MOETDKHA\MCj02405310000[1].wmf"/>
          <p:cNvPicPr>
            <a:picLocks noChangeAspect="1" noChangeArrowheads="1"/>
          </p:cNvPicPr>
          <p:nvPr/>
        </p:nvPicPr>
        <p:blipFill>
          <a:blip r:embed="rId4" cstate="print"/>
          <a:srcRect/>
          <a:stretch>
            <a:fillRect/>
          </a:stretch>
        </p:blipFill>
        <p:spPr bwMode="auto">
          <a:xfrm>
            <a:off x="285750" y="928688"/>
            <a:ext cx="1357313" cy="1825625"/>
          </a:xfrm>
          <a:prstGeom prst="rect">
            <a:avLst/>
          </a:prstGeom>
          <a:noFill/>
          <a:ln w="9525">
            <a:noFill/>
            <a:miter lim="800000"/>
            <a:headEnd/>
            <a:tailEnd/>
          </a:ln>
        </p:spPr>
      </p:pic>
    </p:spTree>
    <p:extLst>
      <p:ext uri="{BB962C8B-B14F-4D97-AF65-F5344CB8AC3E}">
        <p14:creationId xmlns:p14="http://schemas.microsoft.com/office/powerpoint/2010/main" val="2211182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0" y="274638"/>
            <a:ext cx="8229600" cy="1143000"/>
          </a:xfrm>
        </p:spPr>
        <p:txBody>
          <a:bodyPr wrap="square" numCol="1" anchorCtr="0" compatLnSpc="1">
            <a:prstTxWarp prst="textNoShape">
              <a:avLst/>
            </a:prstTxWarp>
            <a:normAutofit fontScale="90000"/>
          </a:bodyPr>
          <a:lstStyle/>
          <a:p>
            <a:pPr>
              <a:defRPr/>
            </a:pPr>
            <a:r>
              <a:rPr lang="en-US" altLang="ja-JP" sz="4000" dirty="0" smtClean="0">
                <a:solidFill>
                  <a:schemeClr val="tx1"/>
                </a:solidFill>
                <a:effectLst>
                  <a:outerShdw blurRad="38100" dist="38100" dir="2700000" algn="tl">
                    <a:srgbClr val="C0C0C0"/>
                  </a:outerShdw>
                </a:effectLst>
              </a:rPr>
              <a:t>Accommodation skill </a:t>
            </a:r>
            <a:r>
              <a:rPr lang="ja-JP" altLang="en-US" sz="4000" dirty="0" smtClean="0">
                <a:solidFill>
                  <a:schemeClr val="tx1"/>
                </a:solidFill>
                <a:effectLst>
                  <a:outerShdw blurRad="38100" dist="38100" dir="2700000" algn="tl">
                    <a:srgbClr val="C0C0C0"/>
                  </a:outerShdw>
                </a:effectLst>
              </a:rPr>
              <a:t>①　</a:t>
            </a:r>
            <a:br>
              <a:rPr lang="ja-JP" altLang="en-US" sz="4000" dirty="0" smtClean="0">
                <a:solidFill>
                  <a:schemeClr val="tx1"/>
                </a:solidFill>
                <a:effectLst>
                  <a:outerShdw blurRad="38100" dist="38100" dir="2700000" algn="tl">
                    <a:srgbClr val="C0C0C0"/>
                  </a:outerShdw>
                </a:effectLst>
              </a:rPr>
            </a:br>
            <a:r>
              <a:rPr lang="ja-JP" altLang="en-US" sz="4000" dirty="0" smtClean="0">
                <a:solidFill>
                  <a:schemeClr val="tx1"/>
                </a:solidFill>
                <a:effectLst>
                  <a:outerShdw blurRad="38100" dist="38100" dir="2700000" algn="tl">
                    <a:srgbClr val="C0C0C0"/>
                  </a:outerShdw>
                </a:effectLst>
              </a:rPr>
              <a:t>言語</a:t>
            </a:r>
            <a:r>
              <a:rPr lang="ja-JP" altLang="en-US" sz="4000" dirty="0" smtClean="0">
                <a:solidFill>
                  <a:schemeClr val="tx1"/>
                </a:solidFill>
                <a:effectLst>
                  <a:outerShdw blurRad="38100" dist="38100" dir="2700000" algn="tl">
                    <a:srgbClr val="C0C0C0"/>
                  </a:outerShdw>
                </a:effectLst>
              </a:rPr>
              <a:t>交渉 </a:t>
            </a:r>
            <a:r>
              <a:rPr lang="en-US" altLang="ja-JP" sz="4000" dirty="0" smtClean="0">
                <a:solidFill>
                  <a:schemeClr val="tx1"/>
                </a:solidFill>
                <a:effectLst>
                  <a:outerShdw blurRad="38100" dist="38100" dir="2700000" algn="tl">
                    <a:srgbClr val="C0C0C0"/>
                  </a:outerShdw>
                </a:effectLst>
              </a:rPr>
              <a:t>Language Negotiation</a:t>
            </a:r>
            <a:endParaRPr lang="en-US" altLang="ja-JP" sz="4000" dirty="0" smtClean="0">
              <a:solidFill>
                <a:schemeClr val="tx1"/>
              </a:solidFill>
              <a:effectLst>
                <a:outerShdw blurRad="38100" dist="38100" dir="2700000" algn="tl">
                  <a:srgbClr val="C0C0C0"/>
                </a:outerShdw>
              </a:effectLst>
            </a:endParaRPr>
          </a:p>
        </p:txBody>
      </p:sp>
      <p:sp>
        <p:nvSpPr>
          <p:cNvPr id="4" name="スライド番号プレースホルダ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2677CF3-EFAB-4022-AF95-1D997F3BD967}" type="slidenum">
              <a:rPr lang="ja-JP" altLang="en-US" sz="1200">
                <a:solidFill>
                  <a:schemeClr val="tx1">
                    <a:tint val="75000"/>
                  </a:schemeClr>
                </a:solidFill>
                <a:latin typeface="+mn-lt"/>
                <a:ea typeface="+mn-ea"/>
              </a:rPr>
              <a:pPr algn="r" fontAlgn="auto">
                <a:spcBef>
                  <a:spcPts val="0"/>
                </a:spcBef>
                <a:spcAft>
                  <a:spcPts val="0"/>
                </a:spcAft>
                <a:defRPr/>
              </a:pPr>
              <a:t>14</a:t>
            </a:fld>
            <a:endParaRPr lang="ja-JP" altLang="en-US" sz="1200">
              <a:solidFill>
                <a:schemeClr val="tx1">
                  <a:tint val="75000"/>
                </a:schemeClr>
              </a:solidFill>
              <a:latin typeface="+mn-lt"/>
              <a:ea typeface="+mn-ea"/>
            </a:endParaRPr>
          </a:p>
        </p:txBody>
      </p:sp>
      <p:sp>
        <p:nvSpPr>
          <p:cNvPr id="24580" name="AutoShape 5"/>
          <p:cNvSpPr>
            <a:spLocks noChangeArrowheads="1"/>
          </p:cNvSpPr>
          <p:nvPr/>
        </p:nvSpPr>
        <p:spPr bwMode="auto">
          <a:xfrm>
            <a:off x="2916238" y="2133600"/>
            <a:ext cx="2570162" cy="863600"/>
          </a:xfrm>
          <a:prstGeom prst="wedgeRectCallout">
            <a:avLst>
              <a:gd name="adj1" fmla="val 104542"/>
              <a:gd name="adj2" fmla="val 65440"/>
            </a:avLst>
          </a:prstGeom>
          <a:solidFill>
            <a:srgbClr val="FFFF99"/>
          </a:solidFill>
          <a:ln w="9525">
            <a:solidFill>
              <a:schemeClr val="tx1"/>
            </a:solidFill>
            <a:miter lim="800000"/>
            <a:headEnd/>
            <a:tailEnd/>
          </a:ln>
        </p:spPr>
        <p:txBody>
          <a:bodyPr/>
          <a:lstStyle/>
          <a:p>
            <a:r>
              <a:rPr lang="en-US" altLang="ja-JP" sz="2400"/>
              <a:t>Could I use your restroom please?</a:t>
            </a:r>
          </a:p>
        </p:txBody>
      </p:sp>
      <p:sp>
        <p:nvSpPr>
          <p:cNvPr id="24581" name="AutoShape 6"/>
          <p:cNvSpPr>
            <a:spLocks noChangeArrowheads="1"/>
          </p:cNvSpPr>
          <p:nvPr/>
        </p:nvSpPr>
        <p:spPr bwMode="auto">
          <a:xfrm>
            <a:off x="2916238" y="4292600"/>
            <a:ext cx="3671887" cy="792163"/>
          </a:xfrm>
          <a:prstGeom prst="wedgeRectCallout">
            <a:avLst>
              <a:gd name="adj1" fmla="val -74773"/>
              <a:gd name="adj2" fmla="val -112125"/>
            </a:avLst>
          </a:prstGeom>
          <a:solidFill>
            <a:srgbClr val="FFFF99"/>
          </a:solidFill>
          <a:ln w="9525">
            <a:solidFill>
              <a:schemeClr val="tx1"/>
            </a:solidFill>
            <a:miter lim="800000"/>
            <a:headEnd/>
            <a:tailEnd/>
          </a:ln>
        </p:spPr>
        <p:txBody>
          <a:bodyPr/>
          <a:lstStyle/>
          <a:p>
            <a:r>
              <a:rPr lang="en-US" altLang="ja-JP" sz="2400"/>
              <a:t>aaa….</a:t>
            </a:r>
            <a:r>
              <a:rPr lang="ja-JP" altLang="en-US" sz="2400"/>
              <a:t>ジャパニーズ</a:t>
            </a:r>
            <a:r>
              <a:rPr lang="en-US" altLang="ja-JP" sz="2400"/>
              <a:t>OK</a:t>
            </a:r>
            <a:r>
              <a:rPr lang="ja-JP" altLang="en-US" sz="2400"/>
              <a:t>？！？</a:t>
            </a:r>
          </a:p>
        </p:txBody>
      </p:sp>
      <p:sp>
        <p:nvSpPr>
          <p:cNvPr id="24582" name="Picture 7" descr="MCj02405310000[1]"/>
          <p:cNvSpPr>
            <a:spLocks noChangeAspect="1" noChangeArrowheads="1"/>
          </p:cNvSpPr>
          <p:nvPr/>
        </p:nvSpPr>
        <p:spPr bwMode="auto">
          <a:xfrm>
            <a:off x="684213" y="2636838"/>
            <a:ext cx="1357312" cy="1825625"/>
          </a:xfrm>
          <a:prstGeom prst="rect">
            <a:avLst/>
          </a:prstGeom>
          <a:noFill/>
          <a:ln w="9525">
            <a:noFill/>
            <a:miter lim="800000"/>
            <a:headEnd/>
            <a:tailEnd/>
          </a:ln>
        </p:spPr>
        <p:txBody>
          <a:bodyPr/>
          <a:lstStyle/>
          <a:p>
            <a:endParaRPr lang="ja-JP" altLang="en-US"/>
          </a:p>
        </p:txBody>
      </p:sp>
      <p:pic>
        <p:nvPicPr>
          <p:cNvPr id="24583" name="Picture 6" descr="C:\Users\yoneoka\AppData\Local\Microsoft\Windows\Temporary Internet Files\Content.IE5\EX2CRVQX\MCj04415230000[1].wmf"/>
          <p:cNvPicPr>
            <a:picLocks noChangeAspect="1" noChangeArrowheads="1"/>
          </p:cNvPicPr>
          <p:nvPr/>
        </p:nvPicPr>
        <p:blipFill>
          <a:blip r:embed="rId3" cstate="print"/>
          <a:srcRect/>
          <a:stretch>
            <a:fillRect/>
          </a:stretch>
        </p:blipFill>
        <p:spPr bwMode="auto">
          <a:xfrm>
            <a:off x="6715125" y="1857375"/>
            <a:ext cx="1731963" cy="1928813"/>
          </a:xfrm>
          <a:prstGeom prst="rect">
            <a:avLst/>
          </a:prstGeom>
          <a:noFill/>
          <a:ln w="9525">
            <a:noFill/>
            <a:miter lim="800000"/>
            <a:headEnd/>
            <a:tailEnd/>
          </a:ln>
        </p:spPr>
      </p:pic>
      <p:pic>
        <p:nvPicPr>
          <p:cNvPr id="24584" name="Picture 8" descr="C:\Users\yoneoka\AppData\Local\Microsoft\Windows\Temporary Internet Files\Content.IE5\MOETDKHA\MCj02405310000[1].wmf"/>
          <p:cNvPicPr>
            <a:picLocks noChangeAspect="1" noChangeArrowheads="1"/>
          </p:cNvPicPr>
          <p:nvPr/>
        </p:nvPicPr>
        <p:blipFill>
          <a:blip r:embed="rId4" cstate="print"/>
          <a:srcRect/>
          <a:stretch>
            <a:fillRect/>
          </a:stretch>
        </p:blipFill>
        <p:spPr bwMode="auto">
          <a:xfrm>
            <a:off x="642938" y="2786063"/>
            <a:ext cx="1357312" cy="1825625"/>
          </a:xfrm>
          <a:prstGeom prst="rect">
            <a:avLst/>
          </a:prstGeom>
          <a:noFill/>
          <a:ln w="9525">
            <a:noFill/>
            <a:miter lim="800000"/>
            <a:headEnd/>
            <a:tailEnd/>
          </a:ln>
        </p:spPr>
      </p:pic>
    </p:spTree>
    <p:extLst>
      <p:ext uri="{BB962C8B-B14F-4D97-AF65-F5344CB8AC3E}">
        <p14:creationId xmlns:p14="http://schemas.microsoft.com/office/powerpoint/2010/main" val="617569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0" y="274638"/>
            <a:ext cx="8229600" cy="1143000"/>
          </a:xfrm>
        </p:spPr>
        <p:txBody>
          <a:bodyPr wrap="square" numCol="1" anchorCtr="0" compatLnSpc="1">
            <a:prstTxWarp prst="textNoShape">
              <a:avLst/>
            </a:prstTxWarp>
            <a:normAutofit fontScale="90000"/>
          </a:bodyPr>
          <a:lstStyle/>
          <a:p>
            <a:pPr>
              <a:defRPr/>
            </a:pPr>
            <a:r>
              <a:rPr lang="en-US" altLang="ja-JP" sz="4000" dirty="0" smtClean="0">
                <a:solidFill>
                  <a:schemeClr val="tx1"/>
                </a:solidFill>
                <a:effectLst>
                  <a:outerShdw blurRad="38100" dist="38100" dir="2700000" algn="tl">
                    <a:srgbClr val="C0C0C0"/>
                  </a:outerShdw>
                </a:effectLst>
              </a:rPr>
              <a:t>Accommodation skill ②</a:t>
            </a:r>
            <a:r>
              <a:rPr lang="ja-JP" altLang="en-US" sz="4000" dirty="0" smtClean="0">
                <a:solidFill>
                  <a:schemeClr val="tx1"/>
                </a:solidFill>
                <a:effectLst>
                  <a:outerShdw blurRad="38100" dist="38100" dir="2700000" algn="tl">
                    <a:srgbClr val="C0C0C0"/>
                  </a:outerShdw>
                </a:effectLst>
              </a:rPr>
              <a:t>　</a:t>
            </a:r>
            <a:br>
              <a:rPr lang="ja-JP" altLang="en-US" sz="4000" dirty="0" smtClean="0">
                <a:solidFill>
                  <a:schemeClr val="tx1"/>
                </a:solidFill>
                <a:effectLst>
                  <a:outerShdw blurRad="38100" dist="38100" dir="2700000" algn="tl">
                    <a:srgbClr val="C0C0C0"/>
                  </a:outerShdw>
                </a:effectLst>
              </a:rPr>
            </a:br>
            <a:r>
              <a:rPr lang="ja-JP" altLang="en-US" sz="4000" dirty="0" smtClean="0">
                <a:solidFill>
                  <a:schemeClr val="tx1"/>
                </a:solidFill>
                <a:effectLst>
                  <a:outerShdw blurRad="38100" dist="38100" dir="2700000" algn="tl">
                    <a:srgbClr val="C0C0C0"/>
                  </a:outerShdw>
                </a:effectLst>
              </a:rPr>
              <a:t>発話スタイルの</a:t>
            </a:r>
            <a:r>
              <a:rPr lang="ja-JP" altLang="en-US" sz="4000" dirty="0" smtClean="0">
                <a:solidFill>
                  <a:schemeClr val="tx1"/>
                </a:solidFill>
                <a:effectLst>
                  <a:outerShdw blurRad="38100" dist="38100" dir="2700000" algn="tl">
                    <a:srgbClr val="C0C0C0"/>
                  </a:outerShdw>
                </a:effectLst>
              </a:rPr>
              <a:t>簡単化 </a:t>
            </a:r>
            <a:r>
              <a:rPr lang="en-US" altLang="ja-JP" sz="4000" dirty="0" smtClean="0">
                <a:solidFill>
                  <a:schemeClr val="tx1"/>
                </a:solidFill>
                <a:effectLst>
                  <a:outerShdw blurRad="38100" dist="38100" dir="2700000" algn="tl">
                    <a:srgbClr val="C0C0C0"/>
                  </a:outerShdw>
                </a:effectLst>
              </a:rPr>
              <a:t>Simplification</a:t>
            </a:r>
            <a:endParaRPr lang="ja-JP" altLang="en-US" sz="4000" dirty="0" smtClean="0">
              <a:solidFill>
                <a:schemeClr val="tx1"/>
              </a:solidFill>
              <a:effectLst>
                <a:outerShdw blurRad="38100" dist="38100" dir="2700000" algn="tl">
                  <a:srgbClr val="C0C0C0"/>
                </a:outerShdw>
              </a:effectLst>
            </a:endParaRPr>
          </a:p>
        </p:txBody>
      </p:sp>
      <p:sp>
        <p:nvSpPr>
          <p:cNvPr id="4" name="スライド番号プレースホルダ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BE78852-ED3E-41FE-B884-43E579568FC0}" type="slidenum">
              <a:rPr lang="ja-JP" altLang="en-US" sz="1200">
                <a:solidFill>
                  <a:schemeClr val="tx1">
                    <a:tint val="75000"/>
                  </a:schemeClr>
                </a:solidFill>
                <a:latin typeface="+mn-lt"/>
                <a:ea typeface="+mn-ea"/>
              </a:rPr>
              <a:pPr algn="r" fontAlgn="auto">
                <a:spcBef>
                  <a:spcPts val="0"/>
                </a:spcBef>
                <a:spcAft>
                  <a:spcPts val="0"/>
                </a:spcAft>
                <a:defRPr/>
              </a:pPr>
              <a:t>15</a:t>
            </a:fld>
            <a:endParaRPr lang="ja-JP" altLang="en-US" sz="1200">
              <a:solidFill>
                <a:schemeClr val="tx1">
                  <a:tint val="75000"/>
                </a:schemeClr>
              </a:solidFill>
              <a:latin typeface="+mn-lt"/>
              <a:ea typeface="+mn-ea"/>
            </a:endParaRPr>
          </a:p>
        </p:txBody>
      </p:sp>
      <p:sp>
        <p:nvSpPr>
          <p:cNvPr id="25604" name="AutoShape 5"/>
          <p:cNvSpPr>
            <a:spLocks noChangeArrowheads="1"/>
          </p:cNvSpPr>
          <p:nvPr/>
        </p:nvSpPr>
        <p:spPr bwMode="auto">
          <a:xfrm>
            <a:off x="2843213" y="2349500"/>
            <a:ext cx="2570162" cy="792163"/>
          </a:xfrm>
          <a:prstGeom prst="wedgeRectCallout">
            <a:avLst>
              <a:gd name="adj1" fmla="val 107380"/>
              <a:gd name="adj2" fmla="val 48597"/>
            </a:avLst>
          </a:prstGeom>
          <a:solidFill>
            <a:srgbClr val="FFFF99"/>
          </a:solidFill>
          <a:ln w="9525">
            <a:solidFill>
              <a:schemeClr val="tx1"/>
            </a:solidFill>
            <a:miter lim="800000"/>
            <a:headEnd/>
            <a:tailEnd/>
          </a:ln>
        </p:spPr>
        <p:txBody>
          <a:bodyPr/>
          <a:lstStyle/>
          <a:p>
            <a:r>
              <a:rPr lang="en-US" altLang="ja-JP" sz="2400"/>
              <a:t>Could I use your restroom please?</a:t>
            </a:r>
          </a:p>
        </p:txBody>
      </p:sp>
      <p:sp>
        <p:nvSpPr>
          <p:cNvPr id="25605" name="AutoShape 6"/>
          <p:cNvSpPr>
            <a:spLocks noChangeArrowheads="1"/>
          </p:cNvSpPr>
          <p:nvPr/>
        </p:nvSpPr>
        <p:spPr bwMode="auto">
          <a:xfrm>
            <a:off x="3203575" y="4437063"/>
            <a:ext cx="2952750" cy="863600"/>
          </a:xfrm>
          <a:prstGeom prst="wedgeRectCallout">
            <a:avLst>
              <a:gd name="adj1" fmla="val 73440"/>
              <a:gd name="adj2" fmla="val -184926"/>
            </a:avLst>
          </a:prstGeom>
          <a:solidFill>
            <a:srgbClr val="FFFF99"/>
          </a:solidFill>
          <a:ln w="9525">
            <a:solidFill>
              <a:schemeClr val="tx1"/>
            </a:solidFill>
            <a:miter lim="800000"/>
            <a:headEnd/>
            <a:tailEnd/>
          </a:ln>
        </p:spPr>
        <p:txBody>
          <a:bodyPr/>
          <a:lstStyle/>
          <a:p>
            <a:r>
              <a:rPr lang="en-US" altLang="ja-JP" sz="2400"/>
              <a:t>Can … I … use …your … toilet?</a:t>
            </a:r>
          </a:p>
        </p:txBody>
      </p:sp>
      <p:sp>
        <p:nvSpPr>
          <p:cNvPr id="25606" name="Picture 7" descr="MCj02405310000[1]"/>
          <p:cNvSpPr>
            <a:spLocks noChangeAspect="1" noChangeArrowheads="1"/>
          </p:cNvSpPr>
          <p:nvPr/>
        </p:nvSpPr>
        <p:spPr bwMode="auto">
          <a:xfrm>
            <a:off x="684213" y="2636838"/>
            <a:ext cx="1357312" cy="1825625"/>
          </a:xfrm>
          <a:prstGeom prst="rect">
            <a:avLst/>
          </a:prstGeom>
          <a:noFill/>
          <a:ln w="9525">
            <a:noFill/>
            <a:miter lim="800000"/>
            <a:headEnd/>
            <a:tailEnd/>
          </a:ln>
        </p:spPr>
        <p:txBody>
          <a:bodyPr/>
          <a:lstStyle/>
          <a:p>
            <a:endParaRPr lang="ja-JP" altLang="en-US"/>
          </a:p>
        </p:txBody>
      </p:sp>
      <p:sp>
        <p:nvSpPr>
          <p:cNvPr id="25607" name="AutoShape 9"/>
          <p:cNvSpPr>
            <a:spLocks noChangeArrowheads="1"/>
          </p:cNvSpPr>
          <p:nvPr/>
        </p:nvSpPr>
        <p:spPr bwMode="auto">
          <a:xfrm>
            <a:off x="2771775" y="3500438"/>
            <a:ext cx="2951163" cy="433387"/>
          </a:xfrm>
          <a:prstGeom prst="wedgeRectCallout">
            <a:avLst>
              <a:gd name="adj1" fmla="val -75926"/>
              <a:gd name="adj2" fmla="val 19231"/>
            </a:avLst>
          </a:prstGeom>
          <a:solidFill>
            <a:srgbClr val="FFFF99"/>
          </a:solidFill>
          <a:ln w="9525">
            <a:solidFill>
              <a:schemeClr val="tx1"/>
            </a:solidFill>
            <a:miter lim="800000"/>
            <a:headEnd/>
            <a:tailEnd/>
          </a:ln>
        </p:spPr>
        <p:txBody>
          <a:bodyPr/>
          <a:lstStyle/>
          <a:p>
            <a:r>
              <a:rPr lang="en-US" altLang="ja-JP"/>
              <a:t>aaa….</a:t>
            </a:r>
            <a:r>
              <a:rPr lang="ja-JP" altLang="en-US"/>
              <a:t>ジャパネズ</a:t>
            </a:r>
            <a:r>
              <a:rPr lang="en-US" altLang="ja-JP"/>
              <a:t>OK</a:t>
            </a:r>
            <a:r>
              <a:rPr lang="ja-JP" altLang="en-US"/>
              <a:t>？！？</a:t>
            </a:r>
          </a:p>
        </p:txBody>
      </p:sp>
      <p:pic>
        <p:nvPicPr>
          <p:cNvPr id="25608" name="Picture 8" descr="C:\Users\yoneoka\AppData\Local\Microsoft\Windows\Temporary Internet Files\Content.IE5\MOETDKHA\MCj02405310000[1].wmf"/>
          <p:cNvPicPr>
            <a:picLocks noChangeAspect="1" noChangeArrowheads="1"/>
          </p:cNvPicPr>
          <p:nvPr/>
        </p:nvPicPr>
        <p:blipFill>
          <a:blip r:embed="rId3" cstate="print"/>
          <a:srcRect/>
          <a:stretch>
            <a:fillRect/>
          </a:stretch>
        </p:blipFill>
        <p:spPr bwMode="auto">
          <a:xfrm>
            <a:off x="642938" y="2643188"/>
            <a:ext cx="1357312" cy="1825625"/>
          </a:xfrm>
          <a:prstGeom prst="rect">
            <a:avLst/>
          </a:prstGeom>
          <a:noFill/>
          <a:ln w="9525">
            <a:noFill/>
            <a:miter lim="800000"/>
            <a:headEnd/>
            <a:tailEnd/>
          </a:ln>
        </p:spPr>
      </p:pic>
      <p:pic>
        <p:nvPicPr>
          <p:cNvPr id="25609" name="Picture 6" descr="C:\Users\yoneoka\AppData\Local\Microsoft\Windows\Temporary Internet Files\Content.IE5\EX2CRVQX\MCj04415230000[1].wmf"/>
          <p:cNvPicPr>
            <a:picLocks noChangeAspect="1" noChangeArrowheads="1"/>
          </p:cNvPicPr>
          <p:nvPr/>
        </p:nvPicPr>
        <p:blipFill>
          <a:blip r:embed="rId4" cstate="print"/>
          <a:srcRect/>
          <a:stretch>
            <a:fillRect/>
          </a:stretch>
        </p:blipFill>
        <p:spPr bwMode="auto">
          <a:xfrm>
            <a:off x="6786563" y="1785938"/>
            <a:ext cx="1731962" cy="1928812"/>
          </a:xfrm>
          <a:prstGeom prst="rect">
            <a:avLst/>
          </a:prstGeom>
          <a:noFill/>
          <a:ln w="9525">
            <a:noFill/>
            <a:miter lim="800000"/>
            <a:headEnd/>
            <a:tailEnd/>
          </a:ln>
        </p:spPr>
      </p:pic>
    </p:spTree>
    <p:extLst>
      <p:ext uri="{BB962C8B-B14F-4D97-AF65-F5344CB8AC3E}">
        <p14:creationId xmlns:p14="http://schemas.microsoft.com/office/powerpoint/2010/main" val="2058155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0" y="500063"/>
            <a:ext cx="8229600" cy="1285875"/>
          </a:xfrm>
        </p:spPr>
        <p:txBody>
          <a:bodyPr wrap="square" numCol="1" anchorCtr="0" compatLnSpc="1">
            <a:prstTxWarp prst="textNoShape">
              <a:avLst/>
            </a:prstTxWarp>
            <a:normAutofit fontScale="90000"/>
          </a:bodyPr>
          <a:lstStyle/>
          <a:p>
            <a:pPr>
              <a:defRPr/>
            </a:pPr>
            <a:r>
              <a:rPr lang="en-US" altLang="ja-JP" sz="4000" dirty="0" err="1" smtClean="0">
                <a:solidFill>
                  <a:schemeClr val="tx1"/>
                </a:solidFill>
                <a:effectLst>
                  <a:outerShdw blurRad="38100" dist="38100" dir="2700000" algn="tl">
                    <a:srgbClr val="C0C0C0"/>
                  </a:outerShdw>
                </a:effectLst>
              </a:rPr>
              <a:t>Accommodatiojn</a:t>
            </a:r>
            <a:r>
              <a:rPr lang="en-US" altLang="ja-JP" sz="4000" dirty="0" smtClean="0">
                <a:solidFill>
                  <a:schemeClr val="tx1"/>
                </a:solidFill>
                <a:effectLst>
                  <a:outerShdw blurRad="38100" dist="38100" dir="2700000" algn="tl">
                    <a:srgbClr val="C0C0C0"/>
                  </a:outerShdw>
                </a:effectLst>
              </a:rPr>
              <a:t> skill ③</a:t>
            </a:r>
            <a:r>
              <a:rPr lang="ja-JP" altLang="en-US" sz="4000" dirty="0" smtClean="0">
                <a:solidFill>
                  <a:schemeClr val="tx1"/>
                </a:solidFill>
                <a:effectLst>
                  <a:outerShdw blurRad="38100" dist="38100" dir="2700000" algn="tl">
                    <a:srgbClr val="C0C0C0"/>
                  </a:outerShdw>
                </a:effectLst>
              </a:rPr>
              <a:t>　</a:t>
            </a:r>
            <a:br>
              <a:rPr lang="ja-JP" altLang="en-US" sz="4000" dirty="0" smtClean="0">
                <a:solidFill>
                  <a:schemeClr val="tx1"/>
                </a:solidFill>
                <a:effectLst>
                  <a:outerShdw blurRad="38100" dist="38100" dir="2700000" algn="tl">
                    <a:srgbClr val="C0C0C0"/>
                  </a:outerShdw>
                </a:effectLst>
              </a:rPr>
            </a:br>
            <a:r>
              <a:rPr lang="ja-JP" altLang="en-US" sz="4000" dirty="0" smtClean="0">
                <a:solidFill>
                  <a:schemeClr val="tx1"/>
                </a:solidFill>
                <a:effectLst>
                  <a:outerShdw blurRad="38100" dist="38100" dir="2700000" algn="tl">
                    <a:srgbClr val="C0C0C0"/>
                  </a:outerShdw>
                </a:effectLst>
              </a:rPr>
              <a:t>内容・目的</a:t>
            </a:r>
            <a:r>
              <a:rPr lang="ja-JP" altLang="en-US" sz="4000" dirty="0" smtClean="0">
                <a:solidFill>
                  <a:schemeClr val="tx1"/>
                </a:solidFill>
                <a:effectLst>
                  <a:outerShdw blurRad="38100" dist="38100" dir="2700000" algn="tl">
                    <a:srgbClr val="C0C0C0"/>
                  </a:outerShdw>
                </a:effectLst>
              </a:rPr>
              <a:t>確認 </a:t>
            </a:r>
            <a:r>
              <a:rPr lang="en-US" altLang="ja-JP" sz="4000" dirty="0" smtClean="0">
                <a:solidFill>
                  <a:schemeClr val="tx1"/>
                </a:solidFill>
                <a:effectLst>
                  <a:outerShdw blurRad="38100" dist="38100" dir="2700000" algn="tl">
                    <a:srgbClr val="C0C0C0"/>
                  </a:outerShdw>
                </a:effectLst>
              </a:rPr>
              <a:t>Confirmation</a:t>
            </a:r>
            <a:endParaRPr lang="en-US" altLang="ja-JP" sz="4000" dirty="0" smtClean="0">
              <a:solidFill>
                <a:schemeClr val="tx1"/>
              </a:solidFill>
              <a:effectLst>
                <a:outerShdw blurRad="38100" dist="38100" dir="2700000" algn="tl">
                  <a:srgbClr val="C0C0C0"/>
                </a:outerShdw>
              </a:effectLst>
            </a:endParaRPr>
          </a:p>
        </p:txBody>
      </p:sp>
      <p:sp>
        <p:nvSpPr>
          <p:cNvPr id="4" name="スライド番号プレースホルダ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353FF4F-1691-4BE6-A26D-1A5405E09AC9}" type="slidenum">
              <a:rPr lang="ja-JP" altLang="en-US" sz="1200">
                <a:solidFill>
                  <a:schemeClr val="tx1">
                    <a:tint val="75000"/>
                  </a:schemeClr>
                </a:solidFill>
                <a:latin typeface="+mn-lt"/>
                <a:ea typeface="+mn-ea"/>
              </a:rPr>
              <a:pPr algn="r" fontAlgn="auto">
                <a:spcBef>
                  <a:spcPts val="0"/>
                </a:spcBef>
                <a:spcAft>
                  <a:spcPts val="0"/>
                </a:spcAft>
                <a:defRPr/>
              </a:pPr>
              <a:t>16</a:t>
            </a:fld>
            <a:endParaRPr lang="ja-JP" altLang="en-US" sz="1200">
              <a:solidFill>
                <a:schemeClr val="tx1">
                  <a:tint val="75000"/>
                </a:schemeClr>
              </a:solidFill>
              <a:latin typeface="+mn-lt"/>
              <a:ea typeface="+mn-ea"/>
            </a:endParaRPr>
          </a:p>
        </p:txBody>
      </p:sp>
      <p:sp>
        <p:nvSpPr>
          <p:cNvPr id="26628" name="AutoShape 6"/>
          <p:cNvSpPr>
            <a:spLocks noChangeArrowheads="1"/>
          </p:cNvSpPr>
          <p:nvPr/>
        </p:nvSpPr>
        <p:spPr bwMode="auto">
          <a:xfrm>
            <a:off x="2916238" y="4292600"/>
            <a:ext cx="2570162" cy="792163"/>
          </a:xfrm>
          <a:prstGeom prst="wedgeRectCallout">
            <a:avLst>
              <a:gd name="adj1" fmla="val -85394"/>
              <a:gd name="adj2" fmla="val -112125"/>
            </a:avLst>
          </a:prstGeom>
          <a:solidFill>
            <a:srgbClr val="FFFF99"/>
          </a:solidFill>
          <a:ln w="9525">
            <a:solidFill>
              <a:schemeClr val="tx1"/>
            </a:solidFill>
            <a:miter lim="800000"/>
            <a:headEnd/>
            <a:tailEnd/>
          </a:ln>
        </p:spPr>
        <p:txBody>
          <a:bodyPr/>
          <a:lstStyle/>
          <a:p>
            <a:r>
              <a:rPr lang="en-US" altLang="ja-JP" sz="2800" dirty="0"/>
              <a:t>Ah</a:t>
            </a:r>
            <a:r>
              <a:rPr lang="en-US" altLang="ja-JP" sz="2800" dirty="0" smtClean="0"/>
              <a:t>…</a:t>
            </a:r>
            <a:r>
              <a:rPr lang="ja-JP" altLang="en-US" sz="2800" dirty="0" smtClean="0"/>
              <a:t>トイレ</a:t>
            </a:r>
            <a:r>
              <a:rPr lang="en-US" altLang="ja-JP" sz="2800" dirty="0" smtClean="0"/>
              <a:t>?</a:t>
            </a:r>
            <a:r>
              <a:rPr lang="en-US" altLang="ja-JP" sz="2400" dirty="0" smtClean="0"/>
              <a:t> </a:t>
            </a:r>
            <a:endParaRPr lang="ja-JP" altLang="en-US" sz="2400" dirty="0"/>
          </a:p>
        </p:txBody>
      </p:sp>
      <p:sp>
        <p:nvSpPr>
          <p:cNvPr id="26629" name="Picture 7" descr="MCj02405310000[1]"/>
          <p:cNvSpPr>
            <a:spLocks noChangeAspect="1" noChangeArrowheads="1"/>
          </p:cNvSpPr>
          <p:nvPr/>
        </p:nvSpPr>
        <p:spPr bwMode="auto">
          <a:xfrm>
            <a:off x="684213" y="2636838"/>
            <a:ext cx="1357312" cy="1825625"/>
          </a:xfrm>
          <a:prstGeom prst="rect">
            <a:avLst/>
          </a:prstGeom>
          <a:noFill/>
          <a:ln w="9525">
            <a:noFill/>
            <a:miter lim="800000"/>
            <a:headEnd/>
            <a:tailEnd/>
          </a:ln>
        </p:spPr>
        <p:txBody>
          <a:bodyPr/>
          <a:lstStyle/>
          <a:p>
            <a:endParaRPr lang="ja-JP" altLang="en-US"/>
          </a:p>
        </p:txBody>
      </p:sp>
      <p:sp>
        <p:nvSpPr>
          <p:cNvPr id="26630" name="AutoShape 8"/>
          <p:cNvSpPr>
            <a:spLocks noChangeArrowheads="1"/>
          </p:cNvSpPr>
          <p:nvPr/>
        </p:nvSpPr>
        <p:spPr bwMode="auto">
          <a:xfrm>
            <a:off x="3059113" y="2349500"/>
            <a:ext cx="2952750" cy="863600"/>
          </a:xfrm>
          <a:prstGeom prst="wedgeRectCallout">
            <a:avLst>
              <a:gd name="adj1" fmla="val 78333"/>
              <a:gd name="adj2" fmla="val 56801"/>
            </a:avLst>
          </a:prstGeom>
          <a:solidFill>
            <a:srgbClr val="FFFF99"/>
          </a:solidFill>
          <a:ln w="9525">
            <a:solidFill>
              <a:schemeClr val="tx1"/>
            </a:solidFill>
            <a:miter lim="800000"/>
            <a:headEnd/>
            <a:tailEnd/>
          </a:ln>
        </p:spPr>
        <p:txBody>
          <a:bodyPr/>
          <a:lstStyle/>
          <a:p>
            <a:r>
              <a:rPr lang="en-US" altLang="ja-JP" sz="2400"/>
              <a:t>Can … I … use …your … toilet?</a:t>
            </a:r>
          </a:p>
        </p:txBody>
      </p:sp>
      <p:pic>
        <p:nvPicPr>
          <p:cNvPr id="26631" name="Picture 6" descr="C:\Users\yoneoka\AppData\Local\Microsoft\Windows\Temporary Internet Files\Content.IE5\EX2CRVQX\MCj04415230000[1].wmf"/>
          <p:cNvPicPr>
            <a:picLocks noChangeAspect="1" noChangeArrowheads="1"/>
          </p:cNvPicPr>
          <p:nvPr/>
        </p:nvPicPr>
        <p:blipFill>
          <a:blip r:embed="rId3" cstate="print"/>
          <a:srcRect/>
          <a:stretch>
            <a:fillRect/>
          </a:stretch>
        </p:blipFill>
        <p:spPr bwMode="auto">
          <a:xfrm>
            <a:off x="6786563" y="1785938"/>
            <a:ext cx="1731962" cy="1928812"/>
          </a:xfrm>
          <a:prstGeom prst="rect">
            <a:avLst/>
          </a:prstGeom>
          <a:noFill/>
          <a:ln w="9525">
            <a:noFill/>
            <a:miter lim="800000"/>
            <a:headEnd/>
            <a:tailEnd/>
          </a:ln>
        </p:spPr>
      </p:pic>
      <p:pic>
        <p:nvPicPr>
          <p:cNvPr id="26632" name="Picture 8" descr="C:\Users\yoneoka\AppData\Local\Microsoft\Windows\Temporary Internet Files\Content.IE5\MOETDKHA\MCj02405310000[1].wmf"/>
          <p:cNvPicPr>
            <a:picLocks noChangeAspect="1" noChangeArrowheads="1"/>
          </p:cNvPicPr>
          <p:nvPr/>
        </p:nvPicPr>
        <p:blipFill>
          <a:blip r:embed="rId4" cstate="print"/>
          <a:srcRect/>
          <a:stretch>
            <a:fillRect/>
          </a:stretch>
        </p:blipFill>
        <p:spPr bwMode="auto">
          <a:xfrm>
            <a:off x="642938" y="2643188"/>
            <a:ext cx="1357312" cy="1825625"/>
          </a:xfrm>
          <a:prstGeom prst="rect">
            <a:avLst/>
          </a:prstGeom>
          <a:noFill/>
          <a:ln w="9525">
            <a:noFill/>
            <a:miter lim="800000"/>
            <a:headEnd/>
            <a:tailEnd/>
          </a:ln>
        </p:spPr>
      </p:pic>
    </p:spTree>
    <p:extLst>
      <p:ext uri="{BB962C8B-B14F-4D97-AF65-F5344CB8AC3E}">
        <p14:creationId xmlns:p14="http://schemas.microsoft.com/office/powerpoint/2010/main" val="3011603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0" y="274638"/>
            <a:ext cx="8229600" cy="1786210"/>
          </a:xfrm>
        </p:spPr>
        <p:txBody>
          <a:bodyPr wrap="square" numCol="1" anchorCtr="0" compatLnSpc="1">
            <a:prstTxWarp prst="textNoShape">
              <a:avLst/>
            </a:prstTxWarp>
            <a:normAutofit fontScale="90000"/>
          </a:bodyPr>
          <a:lstStyle/>
          <a:p>
            <a:pPr>
              <a:defRPr/>
            </a:pPr>
            <a:r>
              <a:rPr lang="en-US" altLang="ja-JP" sz="4000" dirty="0" smtClean="0">
                <a:solidFill>
                  <a:schemeClr val="tx1"/>
                </a:solidFill>
                <a:effectLst>
                  <a:outerShdw blurRad="38100" dist="38100" dir="2700000" algn="tl">
                    <a:srgbClr val="C0C0C0"/>
                  </a:outerShdw>
                </a:effectLst>
              </a:rPr>
              <a:t>Accommodation skill ④</a:t>
            </a:r>
            <a:r>
              <a:rPr lang="ja-JP" altLang="en-US" sz="4000" dirty="0" smtClean="0">
                <a:solidFill>
                  <a:schemeClr val="tx1"/>
                </a:solidFill>
                <a:effectLst>
                  <a:outerShdw blurRad="38100" dist="38100" dir="2700000" algn="tl">
                    <a:srgbClr val="C0C0C0"/>
                  </a:outerShdw>
                </a:effectLst>
              </a:rPr>
              <a:t>　</a:t>
            </a:r>
            <a:br>
              <a:rPr lang="ja-JP" altLang="en-US" sz="4000" dirty="0" smtClean="0">
                <a:solidFill>
                  <a:schemeClr val="tx1"/>
                </a:solidFill>
                <a:effectLst>
                  <a:outerShdw blurRad="38100" dist="38100" dir="2700000" algn="tl">
                    <a:srgbClr val="C0C0C0"/>
                  </a:outerShdw>
                </a:effectLst>
              </a:rPr>
            </a:br>
            <a:r>
              <a:rPr lang="ja-JP" altLang="en-US" sz="4000" dirty="0" smtClean="0">
                <a:solidFill>
                  <a:schemeClr val="tx1"/>
                </a:solidFill>
                <a:effectLst>
                  <a:outerShdw blurRad="38100" dist="38100" dir="2700000" algn="tl">
                    <a:srgbClr val="C0C0C0"/>
                  </a:outerShdw>
                </a:effectLst>
              </a:rPr>
              <a:t>基本情報をまず</a:t>
            </a:r>
            <a:r>
              <a:rPr lang="ja-JP" altLang="en-US" sz="4000" dirty="0" smtClean="0">
                <a:solidFill>
                  <a:schemeClr val="tx1"/>
                </a:solidFill>
                <a:effectLst>
                  <a:outerShdw blurRad="38100" dist="38100" dir="2700000" algn="tl">
                    <a:srgbClr val="C0C0C0"/>
                  </a:outerShdw>
                </a:effectLst>
              </a:rPr>
              <a:t>伝える </a:t>
            </a:r>
            <a:r>
              <a:rPr lang="en-US" altLang="ja-JP" sz="4000" dirty="0" smtClean="0">
                <a:solidFill>
                  <a:schemeClr val="tx1"/>
                </a:solidFill>
                <a:effectLst>
                  <a:outerShdw blurRad="38100" dist="38100" dir="2700000" algn="tl">
                    <a:srgbClr val="C0C0C0"/>
                  </a:outerShdw>
                </a:effectLst>
              </a:rPr>
              <a:t/>
            </a:r>
            <a:br>
              <a:rPr lang="en-US" altLang="ja-JP" sz="4000" dirty="0" smtClean="0">
                <a:solidFill>
                  <a:schemeClr val="tx1"/>
                </a:solidFill>
                <a:effectLst>
                  <a:outerShdw blurRad="38100" dist="38100" dir="2700000" algn="tl">
                    <a:srgbClr val="C0C0C0"/>
                  </a:outerShdw>
                </a:effectLst>
              </a:rPr>
            </a:br>
            <a:r>
              <a:rPr lang="en-US" altLang="ja-JP" sz="4000" dirty="0" smtClean="0">
                <a:solidFill>
                  <a:schemeClr val="tx1"/>
                </a:solidFill>
                <a:effectLst>
                  <a:outerShdw blurRad="38100" dist="38100" dir="2700000" algn="tl">
                    <a:srgbClr val="C0C0C0"/>
                  </a:outerShdw>
                </a:effectLst>
              </a:rPr>
              <a:t>start with basic information</a:t>
            </a:r>
            <a:endParaRPr lang="ja-JP" altLang="en-US" sz="4000" dirty="0" smtClean="0">
              <a:solidFill>
                <a:schemeClr val="tx1"/>
              </a:solidFill>
              <a:effectLst>
                <a:outerShdw blurRad="38100" dist="38100" dir="2700000" algn="tl">
                  <a:srgbClr val="C0C0C0"/>
                </a:outerShdw>
              </a:effectLst>
            </a:endParaRPr>
          </a:p>
        </p:txBody>
      </p:sp>
      <p:sp>
        <p:nvSpPr>
          <p:cNvPr id="4" name="スライド番号プレースホルダ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2D7443A-F1F0-4732-AAF8-9BCDCA0E09A7}" type="slidenum">
              <a:rPr lang="ja-JP" altLang="en-US" sz="1200">
                <a:solidFill>
                  <a:schemeClr val="tx1">
                    <a:tint val="75000"/>
                  </a:schemeClr>
                </a:solidFill>
                <a:latin typeface="+mn-lt"/>
                <a:ea typeface="+mn-ea"/>
              </a:rPr>
              <a:pPr algn="r" fontAlgn="auto">
                <a:spcBef>
                  <a:spcPts val="0"/>
                </a:spcBef>
                <a:spcAft>
                  <a:spcPts val="0"/>
                </a:spcAft>
                <a:defRPr/>
              </a:pPr>
              <a:t>17</a:t>
            </a:fld>
            <a:endParaRPr lang="ja-JP" altLang="en-US" sz="1200">
              <a:solidFill>
                <a:schemeClr val="tx1">
                  <a:tint val="75000"/>
                </a:schemeClr>
              </a:solidFill>
              <a:latin typeface="+mn-lt"/>
              <a:ea typeface="+mn-ea"/>
            </a:endParaRPr>
          </a:p>
        </p:txBody>
      </p:sp>
      <p:sp>
        <p:nvSpPr>
          <p:cNvPr id="27652" name="AutoShape 5"/>
          <p:cNvSpPr>
            <a:spLocks noChangeArrowheads="1"/>
          </p:cNvSpPr>
          <p:nvPr/>
        </p:nvSpPr>
        <p:spPr bwMode="auto">
          <a:xfrm>
            <a:off x="3348038" y="2852738"/>
            <a:ext cx="2425700" cy="1223962"/>
          </a:xfrm>
          <a:prstGeom prst="wedgeRectCallout">
            <a:avLst>
              <a:gd name="adj1" fmla="val -104843"/>
              <a:gd name="adj2" fmla="val 16667"/>
            </a:avLst>
          </a:prstGeom>
          <a:solidFill>
            <a:srgbClr val="FFFF99"/>
          </a:solidFill>
          <a:ln w="9525">
            <a:solidFill>
              <a:schemeClr val="tx1"/>
            </a:solidFill>
            <a:miter lim="800000"/>
            <a:headEnd/>
            <a:tailEnd/>
          </a:ln>
        </p:spPr>
        <p:txBody>
          <a:bodyPr/>
          <a:lstStyle/>
          <a:p>
            <a:r>
              <a:rPr lang="ja-JP" altLang="en-US" sz="2400"/>
              <a:t>トイレ</a:t>
            </a:r>
            <a:r>
              <a:rPr lang="en-US" altLang="ja-JP" sz="2400"/>
              <a:t>OK</a:t>
            </a:r>
            <a:r>
              <a:rPr lang="ja-JP" altLang="en-US" sz="2400"/>
              <a:t>！</a:t>
            </a:r>
          </a:p>
          <a:p>
            <a:endParaRPr lang="ja-JP" altLang="en-US" sz="2400"/>
          </a:p>
          <a:p>
            <a:r>
              <a:rPr lang="ja-JP" altLang="en-US" sz="2400"/>
              <a:t>スリーフロアー</a:t>
            </a:r>
          </a:p>
        </p:txBody>
      </p:sp>
      <p:sp>
        <p:nvSpPr>
          <p:cNvPr id="27653" name="Picture 6" descr="MCj02405310000[1]"/>
          <p:cNvSpPr>
            <a:spLocks noChangeAspect="1" noChangeArrowheads="1"/>
          </p:cNvSpPr>
          <p:nvPr/>
        </p:nvSpPr>
        <p:spPr bwMode="auto">
          <a:xfrm>
            <a:off x="684213" y="2636838"/>
            <a:ext cx="1357312" cy="1825625"/>
          </a:xfrm>
          <a:prstGeom prst="rect">
            <a:avLst/>
          </a:prstGeom>
          <a:noFill/>
          <a:ln w="9525">
            <a:noFill/>
            <a:miter lim="800000"/>
            <a:headEnd/>
            <a:tailEnd/>
          </a:ln>
        </p:spPr>
        <p:txBody>
          <a:bodyPr/>
          <a:lstStyle/>
          <a:p>
            <a:endParaRPr lang="ja-JP" altLang="en-US"/>
          </a:p>
        </p:txBody>
      </p:sp>
      <p:pic>
        <p:nvPicPr>
          <p:cNvPr id="27654" name="Picture 6" descr="C:\Users\yoneoka\AppData\Local\Microsoft\Windows\Temporary Internet Files\Content.IE5\EX2CRVQX\MCj04415230000[1].wmf"/>
          <p:cNvPicPr>
            <a:picLocks noChangeAspect="1" noChangeArrowheads="1"/>
          </p:cNvPicPr>
          <p:nvPr/>
        </p:nvPicPr>
        <p:blipFill>
          <a:blip r:embed="rId3" cstate="print"/>
          <a:srcRect/>
          <a:stretch>
            <a:fillRect/>
          </a:stretch>
        </p:blipFill>
        <p:spPr bwMode="auto">
          <a:xfrm>
            <a:off x="6500813" y="1928813"/>
            <a:ext cx="1731962" cy="1928812"/>
          </a:xfrm>
          <a:prstGeom prst="rect">
            <a:avLst/>
          </a:prstGeom>
          <a:noFill/>
          <a:ln w="9525">
            <a:noFill/>
            <a:miter lim="800000"/>
            <a:headEnd/>
            <a:tailEnd/>
          </a:ln>
        </p:spPr>
      </p:pic>
      <p:pic>
        <p:nvPicPr>
          <p:cNvPr id="27655" name="Picture 8" descr="C:\Users\yoneoka\AppData\Local\Microsoft\Windows\Temporary Internet Files\Content.IE5\MOETDKHA\MCj02405310000[1].wmf"/>
          <p:cNvPicPr>
            <a:picLocks noChangeAspect="1" noChangeArrowheads="1"/>
          </p:cNvPicPr>
          <p:nvPr/>
        </p:nvPicPr>
        <p:blipFill>
          <a:blip r:embed="rId4" cstate="print"/>
          <a:srcRect/>
          <a:stretch>
            <a:fillRect/>
          </a:stretch>
        </p:blipFill>
        <p:spPr bwMode="auto">
          <a:xfrm>
            <a:off x="571500" y="2714625"/>
            <a:ext cx="1357313" cy="1825625"/>
          </a:xfrm>
          <a:prstGeom prst="rect">
            <a:avLst/>
          </a:prstGeom>
          <a:noFill/>
          <a:ln w="9525">
            <a:noFill/>
            <a:miter lim="800000"/>
            <a:headEnd/>
            <a:tailEnd/>
          </a:ln>
        </p:spPr>
      </p:pic>
    </p:spTree>
    <p:extLst>
      <p:ext uri="{BB962C8B-B14F-4D97-AF65-F5344CB8AC3E}">
        <p14:creationId xmlns:p14="http://schemas.microsoft.com/office/powerpoint/2010/main" val="17956031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0" y="274638"/>
            <a:ext cx="8229600" cy="1570186"/>
          </a:xfrm>
        </p:spPr>
        <p:txBody>
          <a:bodyPr wrap="square" numCol="1" anchorCtr="0" compatLnSpc="1">
            <a:prstTxWarp prst="textNoShape">
              <a:avLst/>
            </a:prstTxWarp>
            <a:normAutofit fontScale="90000"/>
          </a:bodyPr>
          <a:lstStyle/>
          <a:p>
            <a:pPr>
              <a:defRPr/>
            </a:pPr>
            <a:r>
              <a:rPr lang="en-US" altLang="ja-JP" sz="4000" dirty="0" smtClean="0">
                <a:solidFill>
                  <a:schemeClr val="tx1"/>
                </a:solidFill>
                <a:effectLst>
                  <a:outerShdw blurRad="38100" dist="38100" dir="2700000" algn="tl">
                    <a:srgbClr val="C0C0C0"/>
                  </a:outerShdw>
                </a:effectLst>
              </a:rPr>
              <a:t>Accommodation skills </a:t>
            </a:r>
            <a:r>
              <a:rPr lang="ja-JP" altLang="en-US" sz="4000" dirty="0" smtClean="0">
                <a:solidFill>
                  <a:schemeClr val="tx1"/>
                </a:solidFill>
                <a:effectLst>
                  <a:outerShdw blurRad="38100" dist="38100" dir="2700000" algn="tl">
                    <a:srgbClr val="C0C0C0"/>
                  </a:outerShdw>
                </a:effectLst>
              </a:rPr>
              <a:t>⑤　</a:t>
            </a:r>
            <a:br>
              <a:rPr lang="ja-JP" altLang="en-US" sz="4000" dirty="0" smtClean="0">
                <a:solidFill>
                  <a:schemeClr val="tx1"/>
                </a:solidFill>
                <a:effectLst>
                  <a:outerShdw blurRad="38100" dist="38100" dir="2700000" algn="tl">
                    <a:srgbClr val="C0C0C0"/>
                  </a:outerShdw>
                </a:effectLst>
              </a:rPr>
            </a:br>
            <a:r>
              <a:rPr lang="ja-JP" altLang="en-US" sz="4000" dirty="0" smtClean="0">
                <a:solidFill>
                  <a:schemeClr val="tx1"/>
                </a:solidFill>
                <a:effectLst>
                  <a:outerShdw blurRad="38100" dist="38100" dir="2700000" algn="tl">
                    <a:srgbClr val="C0C0C0"/>
                  </a:outerShdw>
                </a:effectLst>
              </a:rPr>
              <a:t>繰り返し、ジェスチャー</a:t>
            </a:r>
            <a:r>
              <a:rPr lang="ja-JP" altLang="en-US" sz="4000" dirty="0" smtClean="0">
                <a:solidFill>
                  <a:schemeClr val="tx1"/>
                </a:solidFill>
                <a:effectLst>
                  <a:outerShdw blurRad="38100" dist="38100" dir="2700000" algn="tl">
                    <a:srgbClr val="C0C0C0"/>
                  </a:outerShdw>
                </a:effectLst>
              </a:rPr>
              <a:t>利用</a:t>
            </a:r>
            <a:r>
              <a:rPr lang="en-US" altLang="ja-JP" sz="4000" dirty="0" smtClean="0">
                <a:solidFill>
                  <a:schemeClr val="tx1"/>
                </a:solidFill>
                <a:effectLst>
                  <a:outerShdw blurRad="38100" dist="38100" dir="2700000" algn="tl">
                    <a:srgbClr val="C0C0C0"/>
                  </a:outerShdw>
                </a:effectLst>
              </a:rPr>
              <a:t/>
            </a:r>
            <a:br>
              <a:rPr lang="en-US" altLang="ja-JP" sz="4000" dirty="0" smtClean="0">
                <a:solidFill>
                  <a:schemeClr val="tx1"/>
                </a:solidFill>
                <a:effectLst>
                  <a:outerShdw blurRad="38100" dist="38100" dir="2700000" algn="tl">
                    <a:srgbClr val="C0C0C0"/>
                  </a:outerShdw>
                </a:effectLst>
              </a:rPr>
            </a:br>
            <a:r>
              <a:rPr lang="en-US" altLang="ja-JP" sz="4000" dirty="0" smtClean="0">
                <a:solidFill>
                  <a:schemeClr val="tx1"/>
                </a:solidFill>
                <a:effectLst>
                  <a:outerShdw blurRad="38100" dist="38100" dir="2700000" algn="tl">
                    <a:srgbClr val="C0C0C0"/>
                  </a:outerShdw>
                </a:effectLst>
              </a:rPr>
              <a:t>Repetition and Gestures</a:t>
            </a:r>
            <a:endParaRPr lang="ja-JP" altLang="en-US" sz="4000" dirty="0" smtClean="0">
              <a:solidFill>
                <a:schemeClr val="tx1"/>
              </a:solidFill>
              <a:effectLst>
                <a:outerShdw blurRad="38100" dist="38100" dir="2700000" algn="tl">
                  <a:srgbClr val="C0C0C0"/>
                </a:outerShdw>
              </a:effectLst>
            </a:endParaRPr>
          </a:p>
        </p:txBody>
      </p:sp>
      <p:sp>
        <p:nvSpPr>
          <p:cNvPr id="4" name="スライド番号プレースホルダ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5237184-1BF8-4DBC-BE46-A7875A364206}" type="slidenum">
              <a:rPr lang="ja-JP" altLang="en-US" sz="1200">
                <a:solidFill>
                  <a:schemeClr val="tx1">
                    <a:tint val="75000"/>
                  </a:schemeClr>
                </a:solidFill>
                <a:latin typeface="+mn-lt"/>
                <a:ea typeface="+mn-ea"/>
              </a:rPr>
              <a:pPr algn="r" fontAlgn="auto">
                <a:spcBef>
                  <a:spcPts val="0"/>
                </a:spcBef>
                <a:spcAft>
                  <a:spcPts val="0"/>
                </a:spcAft>
                <a:defRPr/>
              </a:pPr>
              <a:t>18</a:t>
            </a:fld>
            <a:endParaRPr lang="ja-JP" altLang="en-US" sz="1200">
              <a:solidFill>
                <a:schemeClr val="tx1">
                  <a:tint val="75000"/>
                </a:schemeClr>
              </a:solidFill>
              <a:latin typeface="+mn-lt"/>
              <a:ea typeface="+mn-ea"/>
            </a:endParaRPr>
          </a:p>
        </p:txBody>
      </p:sp>
      <p:sp>
        <p:nvSpPr>
          <p:cNvPr id="28676" name="AutoShape 6"/>
          <p:cNvSpPr>
            <a:spLocks noChangeArrowheads="1"/>
          </p:cNvSpPr>
          <p:nvPr/>
        </p:nvSpPr>
        <p:spPr bwMode="auto">
          <a:xfrm>
            <a:off x="3348038" y="2852738"/>
            <a:ext cx="2425700" cy="3744912"/>
          </a:xfrm>
          <a:prstGeom prst="wedgeRectCallout">
            <a:avLst>
              <a:gd name="adj1" fmla="val -104843"/>
              <a:gd name="adj2" fmla="val -28213"/>
            </a:avLst>
          </a:prstGeom>
          <a:solidFill>
            <a:srgbClr val="FFFF99"/>
          </a:solidFill>
          <a:ln w="9525">
            <a:solidFill>
              <a:schemeClr val="tx1"/>
            </a:solidFill>
            <a:miter lim="800000"/>
            <a:headEnd/>
            <a:tailEnd/>
          </a:ln>
        </p:spPr>
        <p:txBody>
          <a:bodyPr/>
          <a:lstStyle/>
          <a:p>
            <a:r>
              <a:rPr lang="ja-JP" altLang="en-US" sz="2400" dirty="0"/>
              <a:t>イエス</a:t>
            </a:r>
          </a:p>
          <a:p>
            <a:r>
              <a:rPr lang="ja-JP" altLang="en-US" sz="2400" dirty="0"/>
              <a:t>（うなずく）</a:t>
            </a:r>
          </a:p>
          <a:p>
            <a:r>
              <a:rPr lang="en-US" altLang="ja-JP" sz="2400" dirty="0"/>
              <a:t>OK</a:t>
            </a:r>
            <a:r>
              <a:rPr lang="ja-JP" altLang="en-US" sz="2400" dirty="0"/>
              <a:t>！</a:t>
            </a:r>
          </a:p>
          <a:p>
            <a:r>
              <a:rPr lang="ja-JP" altLang="en-US" sz="2400" dirty="0"/>
              <a:t>（ニコッと）</a:t>
            </a:r>
          </a:p>
          <a:p>
            <a:r>
              <a:rPr lang="ja-JP" altLang="en-US" sz="2400" dirty="0"/>
              <a:t>スリーフロアー</a:t>
            </a:r>
          </a:p>
          <a:p>
            <a:r>
              <a:rPr lang="ja-JP" altLang="en-US" sz="2400" dirty="0"/>
              <a:t>１－２－３</a:t>
            </a:r>
          </a:p>
          <a:p>
            <a:r>
              <a:rPr lang="ja-JP" altLang="en-US" sz="2400" dirty="0"/>
              <a:t>（指で表す）</a:t>
            </a:r>
          </a:p>
          <a:p>
            <a:r>
              <a:rPr lang="ja-JP" altLang="en-US" sz="2400" dirty="0"/>
              <a:t>アップ</a:t>
            </a:r>
          </a:p>
          <a:p>
            <a:r>
              <a:rPr lang="ja-JP" altLang="en-US" sz="2400" dirty="0"/>
              <a:t>（手で差す）</a:t>
            </a:r>
          </a:p>
          <a:p>
            <a:endParaRPr lang="ja-JP" altLang="en-US" sz="2400" dirty="0"/>
          </a:p>
        </p:txBody>
      </p:sp>
      <p:sp>
        <p:nvSpPr>
          <p:cNvPr id="28677" name="Picture 7" descr="MCj02405310000[1]"/>
          <p:cNvSpPr>
            <a:spLocks noChangeAspect="1" noChangeArrowheads="1"/>
          </p:cNvSpPr>
          <p:nvPr/>
        </p:nvSpPr>
        <p:spPr bwMode="auto">
          <a:xfrm>
            <a:off x="684213" y="2636838"/>
            <a:ext cx="1357312" cy="1825625"/>
          </a:xfrm>
          <a:prstGeom prst="rect">
            <a:avLst/>
          </a:prstGeom>
          <a:noFill/>
          <a:ln w="9525">
            <a:noFill/>
            <a:miter lim="800000"/>
            <a:headEnd/>
            <a:tailEnd/>
          </a:ln>
        </p:spPr>
        <p:txBody>
          <a:bodyPr/>
          <a:lstStyle/>
          <a:p>
            <a:endParaRPr lang="ja-JP" altLang="en-US"/>
          </a:p>
        </p:txBody>
      </p:sp>
      <p:pic>
        <p:nvPicPr>
          <p:cNvPr id="28678" name="Picture 6" descr="C:\Users\yoneoka\AppData\Local\Microsoft\Windows\Temporary Internet Files\Content.IE5\EX2CRVQX\MCj04415230000[1].wmf"/>
          <p:cNvPicPr>
            <a:picLocks noChangeAspect="1" noChangeArrowheads="1"/>
          </p:cNvPicPr>
          <p:nvPr/>
        </p:nvPicPr>
        <p:blipFill>
          <a:blip r:embed="rId3" cstate="print"/>
          <a:srcRect/>
          <a:stretch>
            <a:fillRect/>
          </a:stretch>
        </p:blipFill>
        <p:spPr bwMode="auto">
          <a:xfrm>
            <a:off x="6572250" y="1714500"/>
            <a:ext cx="1731963" cy="1928813"/>
          </a:xfrm>
          <a:prstGeom prst="rect">
            <a:avLst/>
          </a:prstGeom>
          <a:noFill/>
          <a:ln w="9525">
            <a:noFill/>
            <a:miter lim="800000"/>
            <a:headEnd/>
            <a:tailEnd/>
          </a:ln>
        </p:spPr>
      </p:pic>
      <p:pic>
        <p:nvPicPr>
          <p:cNvPr id="28679" name="Picture 8" descr="C:\Users\yoneoka\AppData\Local\Microsoft\Windows\Temporary Internet Files\Content.IE5\MOETDKHA\MCj02405310000[1].wmf"/>
          <p:cNvPicPr>
            <a:picLocks noChangeAspect="1" noChangeArrowheads="1"/>
          </p:cNvPicPr>
          <p:nvPr/>
        </p:nvPicPr>
        <p:blipFill>
          <a:blip r:embed="rId4" cstate="print"/>
          <a:srcRect/>
          <a:stretch>
            <a:fillRect/>
          </a:stretch>
        </p:blipFill>
        <p:spPr bwMode="auto">
          <a:xfrm>
            <a:off x="571500" y="2571750"/>
            <a:ext cx="1357313" cy="1825625"/>
          </a:xfrm>
          <a:prstGeom prst="rect">
            <a:avLst/>
          </a:prstGeom>
          <a:noFill/>
          <a:ln w="9525">
            <a:noFill/>
            <a:miter lim="800000"/>
            <a:headEnd/>
            <a:tailEnd/>
          </a:ln>
        </p:spPr>
      </p:pic>
    </p:spTree>
    <p:extLst>
      <p:ext uri="{BB962C8B-B14F-4D97-AF65-F5344CB8AC3E}">
        <p14:creationId xmlns:p14="http://schemas.microsoft.com/office/powerpoint/2010/main" val="2256002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755576" y="274637"/>
            <a:ext cx="7474024" cy="1368425"/>
          </a:xfrm>
        </p:spPr>
        <p:txBody>
          <a:bodyPr wrap="square" numCol="1" anchorCtr="0" compatLnSpc="1">
            <a:prstTxWarp prst="textNoShape">
              <a:avLst/>
            </a:prstTxWarp>
            <a:normAutofit fontScale="90000"/>
          </a:bodyPr>
          <a:lstStyle/>
          <a:p>
            <a:pPr>
              <a:defRPr/>
            </a:pPr>
            <a:r>
              <a:rPr lang="en-US" altLang="ja-JP" sz="4000" dirty="0" smtClean="0">
                <a:solidFill>
                  <a:schemeClr val="tx1"/>
                </a:solidFill>
                <a:effectLst>
                  <a:outerShdw blurRad="38100" dist="38100" dir="2700000" algn="tl">
                    <a:srgbClr val="C0C0C0"/>
                  </a:outerShdw>
                </a:effectLst>
              </a:rPr>
              <a:t>Accommodation skill⑥</a:t>
            </a:r>
            <a:r>
              <a:rPr lang="ja-JP" altLang="en-US" sz="4000" dirty="0" smtClean="0">
                <a:solidFill>
                  <a:schemeClr val="tx1"/>
                </a:solidFill>
                <a:effectLst>
                  <a:outerShdw blurRad="38100" dist="38100" dir="2700000" algn="tl">
                    <a:srgbClr val="C0C0C0"/>
                  </a:outerShdw>
                </a:effectLst>
              </a:rPr>
              <a:t>　</a:t>
            </a:r>
            <a:br>
              <a:rPr lang="ja-JP" altLang="en-US" sz="4000" dirty="0" smtClean="0">
                <a:solidFill>
                  <a:schemeClr val="tx1"/>
                </a:solidFill>
                <a:effectLst>
                  <a:outerShdw blurRad="38100" dist="38100" dir="2700000" algn="tl">
                    <a:srgbClr val="C0C0C0"/>
                  </a:outerShdw>
                </a:effectLst>
              </a:rPr>
            </a:br>
            <a:r>
              <a:rPr lang="ja-JP" altLang="en-US" sz="4000" dirty="0" smtClean="0">
                <a:solidFill>
                  <a:schemeClr val="tx1"/>
                </a:solidFill>
                <a:effectLst>
                  <a:outerShdw blurRad="38100" dist="38100" dir="2700000" algn="tl">
                    <a:srgbClr val="C0C0C0"/>
                  </a:outerShdw>
                </a:effectLst>
              </a:rPr>
              <a:t>内容確認・再度発話の</a:t>
            </a:r>
            <a:r>
              <a:rPr lang="ja-JP" altLang="en-US" sz="4000" dirty="0" smtClean="0">
                <a:solidFill>
                  <a:schemeClr val="tx1"/>
                </a:solidFill>
                <a:effectLst>
                  <a:outerShdw blurRad="38100" dist="38100" dir="2700000" algn="tl">
                    <a:srgbClr val="C0C0C0"/>
                  </a:outerShdw>
                </a:effectLst>
              </a:rPr>
              <a:t>要求</a:t>
            </a:r>
            <a:r>
              <a:rPr lang="en-US" altLang="ja-JP" sz="4000" dirty="0" smtClean="0">
                <a:solidFill>
                  <a:schemeClr val="tx1"/>
                </a:solidFill>
                <a:effectLst>
                  <a:outerShdw blurRad="38100" dist="38100" dir="2700000" algn="tl">
                    <a:srgbClr val="C0C0C0"/>
                  </a:outerShdw>
                </a:effectLst>
              </a:rPr>
              <a:t/>
            </a:r>
            <a:br>
              <a:rPr lang="en-US" altLang="ja-JP" sz="4000" dirty="0" smtClean="0">
                <a:solidFill>
                  <a:schemeClr val="tx1"/>
                </a:solidFill>
                <a:effectLst>
                  <a:outerShdw blurRad="38100" dist="38100" dir="2700000" algn="tl">
                    <a:srgbClr val="C0C0C0"/>
                  </a:outerShdw>
                </a:effectLst>
              </a:rPr>
            </a:br>
            <a:r>
              <a:rPr lang="en-US" altLang="ja-JP" sz="4000" dirty="0" smtClean="0">
                <a:solidFill>
                  <a:schemeClr val="tx1"/>
                </a:solidFill>
                <a:effectLst>
                  <a:outerShdw blurRad="38100" dist="38100" dir="2700000" algn="tl">
                    <a:srgbClr val="C0C0C0"/>
                  </a:outerShdw>
                </a:effectLst>
              </a:rPr>
              <a:t>Ask for confirmation</a:t>
            </a:r>
            <a:endParaRPr lang="ja-JP" altLang="en-US" sz="4000" dirty="0" smtClean="0">
              <a:solidFill>
                <a:schemeClr val="tx1"/>
              </a:solidFill>
              <a:effectLst>
                <a:outerShdw blurRad="38100" dist="38100" dir="2700000" algn="tl">
                  <a:srgbClr val="C0C0C0"/>
                </a:outerShdw>
              </a:effectLst>
            </a:endParaRPr>
          </a:p>
        </p:txBody>
      </p:sp>
      <p:sp>
        <p:nvSpPr>
          <p:cNvPr id="4" name="スライド番号プレースホルダ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972349-6E75-4479-BA14-19A9B6D4E2A7}" type="slidenum">
              <a:rPr lang="ja-JP" altLang="en-US" sz="1200">
                <a:solidFill>
                  <a:schemeClr val="tx1">
                    <a:tint val="75000"/>
                  </a:schemeClr>
                </a:solidFill>
                <a:latin typeface="+mn-lt"/>
                <a:ea typeface="+mn-ea"/>
              </a:rPr>
              <a:pPr algn="r" fontAlgn="auto">
                <a:spcBef>
                  <a:spcPts val="0"/>
                </a:spcBef>
                <a:spcAft>
                  <a:spcPts val="0"/>
                </a:spcAft>
                <a:defRPr/>
              </a:pPr>
              <a:t>19</a:t>
            </a:fld>
            <a:endParaRPr lang="ja-JP" altLang="en-US" sz="1200">
              <a:solidFill>
                <a:schemeClr val="tx1">
                  <a:tint val="75000"/>
                </a:schemeClr>
              </a:solidFill>
              <a:latin typeface="+mn-lt"/>
              <a:ea typeface="+mn-ea"/>
            </a:endParaRPr>
          </a:p>
        </p:txBody>
      </p:sp>
      <p:sp>
        <p:nvSpPr>
          <p:cNvPr id="29700" name="AutoShape 5"/>
          <p:cNvSpPr>
            <a:spLocks noChangeArrowheads="1"/>
          </p:cNvSpPr>
          <p:nvPr/>
        </p:nvSpPr>
        <p:spPr bwMode="auto">
          <a:xfrm>
            <a:off x="3348038" y="2133600"/>
            <a:ext cx="2570162" cy="1152525"/>
          </a:xfrm>
          <a:prstGeom prst="wedgeRectCallout">
            <a:avLst>
              <a:gd name="adj1" fmla="val -100218"/>
              <a:gd name="adj2" fmla="val 64875"/>
            </a:avLst>
          </a:prstGeom>
          <a:solidFill>
            <a:srgbClr val="FFFF99"/>
          </a:solidFill>
          <a:ln w="9525">
            <a:solidFill>
              <a:schemeClr val="tx1"/>
            </a:solidFill>
            <a:miter lim="800000"/>
            <a:headEnd/>
            <a:tailEnd/>
          </a:ln>
        </p:spPr>
        <p:txBody>
          <a:bodyPr/>
          <a:lstStyle/>
          <a:p>
            <a:endParaRPr lang="ja-JP" altLang="en-US" sz="2400"/>
          </a:p>
          <a:p>
            <a:r>
              <a:rPr lang="ja-JP" altLang="en-US" sz="2400"/>
              <a:t>スリーフロアー</a:t>
            </a:r>
          </a:p>
        </p:txBody>
      </p:sp>
      <p:sp>
        <p:nvSpPr>
          <p:cNvPr id="29701" name="AutoShape 6"/>
          <p:cNvSpPr>
            <a:spLocks noChangeArrowheads="1"/>
          </p:cNvSpPr>
          <p:nvPr/>
        </p:nvSpPr>
        <p:spPr bwMode="auto">
          <a:xfrm>
            <a:off x="3203575" y="4005065"/>
            <a:ext cx="2570163" cy="936103"/>
          </a:xfrm>
          <a:prstGeom prst="wedgeRectCallout">
            <a:avLst>
              <a:gd name="adj1" fmla="val 102718"/>
              <a:gd name="adj2" fmla="val -114061"/>
            </a:avLst>
          </a:prstGeom>
          <a:solidFill>
            <a:srgbClr val="FFFF99"/>
          </a:solidFill>
          <a:ln w="9525">
            <a:solidFill>
              <a:schemeClr val="tx1"/>
            </a:solidFill>
            <a:miter lim="800000"/>
            <a:headEnd/>
            <a:tailEnd/>
          </a:ln>
        </p:spPr>
        <p:txBody>
          <a:bodyPr/>
          <a:lstStyle/>
          <a:p>
            <a:r>
              <a:rPr lang="en-US" altLang="ja-JP" sz="2400" dirty="0"/>
              <a:t>Uh…</a:t>
            </a:r>
            <a:r>
              <a:rPr lang="en-US" altLang="ja-JP" sz="2400" dirty="0" err="1"/>
              <a:t>surifoa</a:t>
            </a:r>
            <a:r>
              <a:rPr lang="en-US" altLang="ja-JP" sz="2400" dirty="0"/>
              <a:t>?</a:t>
            </a:r>
          </a:p>
          <a:p>
            <a:r>
              <a:rPr lang="en-US" altLang="ja-JP" sz="2400" dirty="0"/>
              <a:t>Again please?</a:t>
            </a:r>
          </a:p>
        </p:txBody>
      </p:sp>
      <p:sp>
        <p:nvSpPr>
          <p:cNvPr id="29702" name="Picture 7" descr="MCj02405310000[1]"/>
          <p:cNvSpPr>
            <a:spLocks noChangeAspect="1" noChangeArrowheads="1"/>
          </p:cNvSpPr>
          <p:nvPr/>
        </p:nvSpPr>
        <p:spPr bwMode="auto">
          <a:xfrm>
            <a:off x="684213" y="2636838"/>
            <a:ext cx="1357312" cy="1825625"/>
          </a:xfrm>
          <a:prstGeom prst="rect">
            <a:avLst/>
          </a:prstGeom>
          <a:noFill/>
          <a:ln w="9525">
            <a:noFill/>
            <a:miter lim="800000"/>
            <a:headEnd/>
            <a:tailEnd/>
          </a:ln>
        </p:spPr>
        <p:txBody>
          <a:bodyPr/>
          <a:lstStyle/>
          <a:p>
            <a:endParaRPr lang="ja-JP" altLang="en-US"/>
          </a:p>
        </p:txBody>
      </p:sp>
      <p:pic>
        <p:nvPicPr>
          <p:cNvPr id="29703" name="Picture 6" descr="C:\Users\yoneoka\AppData\Local\Microsoft\Windows\Temporary Internet Files\Content.IE5\EX2CRVQX\MCj04415230000[1].wmf"/>
          <p:cNvPicPr>
            <a:picLocks noChangeAspect="1" noChangeArrowheads="1"/>
          </p:cNvPicPr>
          <p:nvPr/>
        </p:nvPicPr>
        <p:blipFill>
          <a:blip r:embed="rId3" cstate="print"/>
          <a:srcRect/>
          <a:stretch>
            <a:fillRect/>
          </a:stretch>
        </p:blipFill>
        <p:spPr bwMode="auto">
          <a:xfrm>
            <a:off x="6715125" y="1643063"/>
            <a:ext cx="1731963" cy="1928812"/>
          </a:xfrm>
          <a:prstGeom prst="rect">
            <a:avLst/>
          </a:prstGeom>
          <a:noFill/>
          <a:ln w="9525">
            <a:noFill/>
            <a:miter lim="800000"/>
            <a:headEnd/>
            <a:tailEnd/>
          </a:ln>
        </p:spPr>
      </p:pic>
      <p:pic>
        <p:nvPicPr>
          <p:cNvPr id="29704" name="Picture 8" descr="C:\Users\yoneoka\AppData\Local\Microsoft\Windows\Temporary Internet Files\Content.IE5\MOETDKHA\MCj02405310000[1].wmf"/>
          <p:cNvPicPr>
            <a:picLocks noChangeAspect="1" noChangeArrowheads="1"/>
          </p:cNvPicPr>
          <p:nvPr/>
        </p:nvPicPr>
        <p:blipFill>
          <a:blip r:embed="rId4" cstate="print"/>
          <a:srcRect/>
          <a:stretch>
            <a:fillRect/>
          </a:stretch>
        </p:blipFill>
        <p:spPr bwMode="auto">
          <a:xfrm>
            <a:off x="642938" y="2714625"/>
            <a:ext cx="1357312" cy="1825625"/>
          </a:xfrm>
          <a:prstGeom prst="rect">
            <a:avLst/>
          </a:prstGeom>
          <a:noFill/>
          <a:ln w="9525">
            <a:noFill/>
            <a:miter lim="800000"/>
            <a:headEnd/>
            <a:tailEnd/>
          </a:ln>
        </p:spPr>
      </p:pic>
      <p:sp>
        <p:nvSpPr>
          <p:cNvPr id="9" name="AutoShape 5"/>
          <p:cNvSpPr>
            <a:spLocks noChangeArrowheads="1"/>
          </p:cNvSpPr>
          <p:nvPr/>
        </p:nvSpPr>
        <p:spPr bwMode="auto">
          <a:xfrm>
            <a:off x="4027748" y="5139956"/>
            <a:ext cx="5050904" cy="1152525"/>
          </a:xfrm>
          <a:prstGeom prst="wedgeRectCallout">
            <a:avLst>
              <a:gd name="adj1" fmla="val -105558"/>
              <a:gd name="adj2" fmla="val -104040"/>
            </a:avLst>
          </a:prstGeom>
          <a:solidFill>
            <a:srgbClr val="FFFF99"/>
          </a:solidFill>
          <a:ln w="9525">
            <a:solidFill>
              <a:schemeClr val="tx1"/>
            </a:solidFill>
            <a:miter lim="800000"/>
            <a:headEnd/>
            <a:tailEnd/>
          </a:ln>
        </p:spPr>
        <p:txBody>
          <a:bodyPr/>
          <a:lstStyle/>
          <a:p>
            <a:endParaRPr lang="ja-JP" altLang="en-US" sz="2400" dirty="0"/>
          </a:p>
          <a:p>
            <a:r>
              <a:rPr lang="ja-JP" altLang="en-US" sz="3200" b="1" dirty="0" smtClean="0"/>
              <a:t>スリー１２３　　フロアーＵＰ！</a:t>
            </a:r>
            <a:endParaRPr lang="ja-JP" altLang="en-US" sz="3200" b="1" dirty="0"/>
          </a:p>
        </p:txBody>
      </p:sp>
    </p:spTree>
    <p:extLst>
      <p:ext uri="{BB962C8B-B14F-4D97-AF65-F5344CB8AC3E}">
        <p14:creationId xmlns:p14="http://schemas.microsoft.com/office/powerpoint/2010/main" val="2628607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sz="4400" dirty="0" smtClean="0"/>
              <a:t>世界レベル</a:t>
            </a:r>
            <a:r>
              <a:rPr lang="ja-JP" altLang="en-US" sz="4400" dirty="0" smtClean="0"/>
              <a:t>で</a:t>
            </a:r>
            <a:r>
              <a:rPr kumimoji="1" lang="ja-JP" altLang="en-US" sz="4400" dirty="0" smtClean="0"/>
              <a:t>考える</a:t>
            </a:r>
            <a:endParaRPr kumimoji="1" lang="en-US" altLang="ja-JP" sz="4400" dirty="0" smtClean="0"/>
          </a:p>
          <a:p>
            <a:r>
              <a:rPr lang="ja-JP" altLang="en-US" sz="4400" dirty="0" smtClean="0"/>
              <a:t>偏見もたない、寛容性がある</a:t>
            </a:r>
            <a:endParaRPr lang="en-US" altLang="ja-JP" sz="4400" dirty="0" smtClean="0"/>
          </a:p>
          <a:p>
            <a:r>
              <a:rPr lang="ja-JP" altLang="en-US" sz="4400" dirty="0" smtClean="0"/>
              <a:t>だれとでもコミュニケーションができる</a:t>
            </a:r>
            <a:endParaRPr kumimoji="1" lang="en-US" altLang="ja-JP" sz="4400" dirty="0" smtClean="0"/>
          </a:p>
          <a:p>
            <a:endParaRPr kumimoji="1" lang="en-US" altLang="ja-JP" dirty="0" smtClean="0"/>
          </a:p>
          <a:p>
            <a:endParaRPr kumimoji="1" lang="ja-JP" altLang="en-US" dirty="0"/>
          </a:p>
        </p:txBody>
      </p:sp>
      <p:sp>
        <p:nvSpPr>
          <p:cNvPr id="3" name="タイトル 2"/>
          <p:cNvSpPr>
            <a:spLocks noGrp="1"/>
          </p:cNvSpPr>
          <p:nvPr>
            <p:ph type="title"/>
          </p:nvPr>
        </p:nvSpPr>
        <p:spPr/>
        <p:txBody>
          <a:bodyPr/>
          <a:lstStyle/>
          <a:p>
            <a:r>
              <a:rPr lang="ja-JP" altLang="en-US" dirty="0" smtClean="0"/>
              <a:t>グローバル人材とは？</a:t>
            </a:r>
            <a:endParaRPr kumimoji="1" lang="ja-JP" altLang="en-US" dirty="0"/>
          </a:p>
        </p:txBody>
      </p:sp>
    </p:spTree>
    <p:extLst>
      <p:ext uri="{BB962C8B-B14F-4D97-AF65-F5344CB8AC3E}">
        <p14:creationId xmlns:p14="http://schemas.microsoft.com/office/powerpoint/2010/main" val="38761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DA26C2A-247A-4E39-A504-BC3170D86744}" type="slidenum">
              <a:rPr lang="ja-JP" altLang="en-US" sz="1200">
                <a:solidFill>
                  <a:schemeClr val="tx1">
                    <a:tint val="75000"/>
                  </a:schemeClr>
                </a:solidFill>
                <a:latin typeface="+mn-lt"/>
                <a:ea typeface="+mn-ea"/>
              </a:rPr>
              <a:pPr algn="r" fontAlgn="auto">
                <a:spcBef>
                  <a:spcPts val="0"/>
                </a:spcBef>
                <a:spcAft>
                  <a:spcPts val="0"/>
                </a:spcAft>
                <a:defRPr/>
              </a:pPr>
              <a:t>20</a:t>
            </a:fld>
            <a:endParaRPr lang="ja-JP" altLang="en-US" sz="1200">
              <a:solidFill>
                <a:schemeClr val="tx1">
                  <a:tint val="75000"/>
                </a:schemeClr>
              </a:solidFill>
              <a:latin typeface="+mn-lt"/>
              <a:ea typeface="+mn-ea"/>
            </a:endParaRPr>
          </a:p>
        </p:txBody>
      </p:sp>
      <p:sp>
        <p:nvSpPr>
          <p:cNvPr id="30723" name="AutoShape 4"/>
          <p:cNvSpPr>
            <a:spLocks noChangeArrowheads="1"/>
          </p:cNvSpPr>
          <p:nvPr/>
        </p:nvSpPr>
        <p:spPr bwMode="auto">
          <a:xfrm>
            <a:off x="2987675" y="981075"/>
            <a:ext cx="2952750" cy="790575"/>
          </a:xfrm>
          <a:prstGeom prst="wedgeRectCallout">
            <a:avLst>
              <a:gd name="adj1" fmla="val 83870"/>
              <a:gd name="adj2" fmla="val 95380"/>
            </a:avLst>
          </a:prstGeom>
          <a:solidFill>
            <a:srgbClr val="FFFF99"/>
          </a:solidFill>
          <a:ln w="9525">
            <a:solidFill>
              <a:schemeClr val="tx1"/>
            </a:solidFill>
            <a:miter lim="800000"/>
            <a:headEnd/>
            <a:tailEnd/>
          </a:ln>
        </p:spPr>
        <p:txBody>
          <a:bodyPr/>
          <a:lstStyle/>
          <a:p>
            <a:r>
              <a:rPr lang="en-US" altLang="ja-JP" sz="2400"/>
              <a:t>Could I use your restroom please?</a:t>
            </a:r>
          </a:p>
        </p:txBody>
      </p:sp>
      <p:sp>
        <p:nvSpPr>
          <p:cNvPr id="30724" name="AutoShape 5"/>
          <p:cNvSpPr>
            <a:spLocks noChangeArrowheads="1"/>
          </p:cNvSpPr>
          <p:nvPr/>
        </p:nvSpPr>
        <p:spPr bwMode="auto">
          <a:xfrm>
            <a:off x="3131840" y="3501008"/>
            <a:ext cx="2952328" cy="792088"/>
          </a:xfrm>
          <a:prstGeom prst="wedgeRectCallout">
            <a:avLst>
              <a:gd name="adj1" fmla="val -88667"/>
              <a:gd name="adj2" fmla="val -72898"/>
            </a:avLst>
          </a:prstGeom>
          <a:solidFill>
            <a:srgbClr val="FFFF99"/>
          </a:solidFill>
          <a:ln w="9525">
            <a:solidFill>
              <a:schemeClr val="tx1"/>
            </a:solidFill>
            <a:miter lim="800000"/>
            <a:headEnd/>
            <a:tailEnd/>
          </a:ln>
        </p:spPr>
        <p:txBody>
          <a:bodyPr/>
          <a:lstStyle/>
          <a:p>
            <a:r>
              <a:rPr lang="ja-JP" altLang="en-US" sz="2400" dirty="0"/>
              <a:t>あ、トイレ</a:t>
            </a:r>
            <a:r>
              <a:rPr lang="en-US" altLang="ja-JP" sz="2400" dirty="0"/>
              <a:t>OK!</a:t>
            </a:r>
            <a:r>
              <a:rPr lang="ja-JP" altLang="en-US" sz="2400" dirty="0"/>
              <a:t>　</a:t>
            </a:r>
            <a:r>
              <a:rPr lang="ja-JP" altLang="en-US" sz="2400" dirty="0" smtClean="0"/>
              <a:t>スリーフロアー</a:t>
            </a:r>
            <a:endParaRPr lang="ja-JP" altLang="en-US" sz="2400" dirty="0"/>
          </a:p>
        </p:txBody>
      </p:sp>
      <p:sp>
        <p:nvSpPr>
          <p:cNvPr id="30725" name="Picture 6" descr="MCj02405310000[1]"/>
          <p:cNvSpPr>
            <a:spLocks noChangeAspect="1" noChangeArrowheads="1"/>
          </p:cNvSpPr>
          <p:nvPr/>
        </p:nvSpPr>
        <p:spPr bwMode="auto">
          <a:xfrm>
            <a:off x="539750" y="1196975"/>
            <a:ext cx="1357313" cy="1825625"/>
          </a:xfrm>
          <a:prstGeom prst="rect">
            <a:avLst/>
          </a:prstGeom>
          <a:noFill/>
          <a:ln w="9525">
            <a:noFill/>
            <a:miter lim="800000"/>
            <a:headEnd/>
            <a:tailEnd/>
          </a:ln>
        </p:spPr>
        <p:txBody>
          <a:bodyPr/>
          <a:lstStyle/>
          <a:p>
            <a:endParaRPr lang="ja-JP" altLang="en-US"/>
          </a:p>
        </p:txBody>
      </p:sp>
      <p:sp>
        <p:nvSpPr>
          <p:cNvPr id="30726" name="Picture 7" descr="MCj02405310000[1]"/>
          <p:cNvSpPr>
            <a:spLocks noChangeAspect="1" noChangeArrowheads="1"/>
          </p:cNvSpPr>
          <p:nvPr/>
        </p:nvSpPr>
        <p:spPr bwMode="auto">
          <a:xfrm>
            <a:off x="611188" y="3573463"/>
            <a:ext cx="1357312" cy="1825625"/>
          </a:xfrm>
          <a:prstGeom prst="rect">
            <a:avLst/>
          </a:prstGeom>
          <a:noFill/>
          <a:ln w="9525">
            <a:noFill/>
            <a:miter lim="800000"/>
            <a:headEnd/>
            <a:tailEnd/>
          </a:ln>
        </p:spPr>
        <p:txBody>
          <a:bodyPr/>
          <a:lstStyle/>
          <a:p>
            <a:endParaRPr lang="ja-JP" altLang="en-US"/>
          </a:p>
        </p:txBody>
      </p:sp>
      <p:sp>
        <p:nvSpPr>
          <p:cNvPr id="30727" name="AutoShape 9"/>
          <p:cNvSpPr>
            <a:spLocks noChangeArrowheads="1"/>
          </p:cNvSpPr>
          <p:nvPr/>
        </p:nvSpPr>
        <p:spPr bwMode="auto">
          <a:xfrm>
            <a:off x="2843808" y="5949280"/>
            <a:ext cx="3528814" cy="647700"/>
          </a:xfrm>
          <a:prstGeom prst="wedgeRectCallout">
            <a:avLst>
              <a:gd name="adj1" fmla="val 80118"/>
              <a:gd name="adj2" fmla="val -108011"/>
            </a:avLst>
          </a:prstGeom>
          <a:solidFill>
            <a:srgbClr val="FFFF99"/>
          </a:solidFill>
          <a:ln w="9525">
            <a:solidFill>
              <a:schemeClr val="tx1"/>
            </a:solidFill>
            <a:miter lim="800000"/>
            <a:headEnd/>
            <a:tailEnd/>
          </a:ln>
        </p:spPr>
        <p:txBody>
          <a:bodyPr/>
          <a:lstStyle/>
          <a:p>
            <a:r>
              <a:rPr lang="en-US" altLang="ja-JP" dirty="0"/>
              <a:t>OK!</a:t>
            </a:r>
            <a:r>
              <a:rPr lang="ja-JP" altLang="en-US" dirty="0"/>
              <a:t>　</a:t>
            </a:r>
            <a:r>
              <a:rPr lang="en-US" altLang="ja-JP" dirty="0"/>
              <a:t>I see</a:t>
            </a:r>
            <a:r>
              <a:rPr lang="ja-JP" altLang="en-US" dirty="0"/>
              <a:t>！　サンキュウー！</a:t>
            </a:r>
          </a:p>
        </p:txBody>
      </p:sp>
      <p:sp>
        <p:nvSpPr>
          <p:cNvPr id="30728" name="AutoShape 10"/>
          <p:cNvSpPr>
            <a:spLocks noChangeArrowheads="1"/>
          </p:cNvSpPr>
          <p:nvPr/>
        </p:nvSpPr>
        <p:spPr bwMode="auto">
          <a:xfrm>
            <a:off x="2987824" y="2780928"/>
            <a:ext cx="2952750" cy="576262"/>
          </a:xfrm>
          <a:prstGeom prst="wedgeRectCallout">
            <a:avLst>
              <a:gd name="adj1" fmla="val 78926"/>
              <a:gd name="adj2" fmla="val -54685"/>
            </a:avLst>
          </a:prstGeom>
          <a:solidFill>
            <a:srgbClr val="FFFF99"/>
          </a:solidFill>
          <a:ln w="9525">
            <a:solidFill>
              <a:schemeClr val="tx1"/>
            </a:solidFill>
            <a:miter lim="800000"/>
            <a:headEnd/>
            <a:tailEnd/>
          </a:ln>
        </p:spPr>
        <p:txBody>
          <a:bodyPr/>
          <a:lstStyle/>
          <a:p>
            <a:r>
              <a:rPr lang="en-US" altLang="ja-JP" sz="2400" dirty="0" err="1"/>
              <a:t>aaa</a:t>
            </a:r>
            <a:r>
              <a:rPr lang="en-US" altLang="ja-JP" sz="2400" dirty="0"/>
              <a:t>…toilet, ok?</a:t>
            </a:r>
          </a:p>
        </p:txBody>
      </p:sp>
      <p:sp>
        <p:nvSpPr>
          <p:cNvPr id="30729" name="AutoShape 11"/>
          <p:cNvSpPr>
            <a:spLocks noChangeArrowheads="1"/>
          </p:cNvSpPr>
          <p:nvPr/>
        </p:nvSpPr>
        <p:spPr bwMode="auto">
          <a:xfrm>
            <a:off x="2987824" y="1916832"/>
            <a:ext cx="2952750" cy="647700"/>
          </a:xfrm>
          <a:prstGeom prst="wedgeRectCallout">
            <a:avLst>
              <a:gd name="adj1" fmla="val -84894"/>
              <a:gd name="adj2" fmla="val -7352"/>
            </a:avLst>
          </a:prstGeom>
          <a:solidFill>
            <a:srgbClr val="FFFF99"/>
          </a:solidFill>
          <a:ln w="9525">
            <a:solidFill>
              <a:schemeClr val="tx1"/>
            </a:solidFill>
            <a:miter lim="800000"/>
            <a:headEnd/>
            <a:tailEnd/>
          </a:ln>
        </p:spPr>
        <p:txBody>
          <a:bodyPr/>
          <a:lstStyle/>
          <a:p>
            <a:r>
              <a:rPr lang="ja-JP" altLang="en-US" sz="2400"/>
              <a:t>ジャパネズ</a:t>
            </a:r>
            <a:r>
              <a:rPr lang="en-US" altLang="ja-JP" sz="2400"/>
              <a:t>OK</a:t>
            </a:r>
            <a:r>
              <a:rPr lang="ja-JP" altLang="en-US" sz="2400"/>
              <a:t>？！？</a:t>
            </a:r>
            <a:endParaRPr lang="en-US" altLang="ja-JP" sz="2400"/>
          </a:p>
        </p:txBody>
      </p:sp>
      <p:pic>
        <p:nvPicPr>
          <p:cNvPr id="30730" name="Picture 6" descr="C:\Users\yoneoka\AppData\Local\Microsoft\Windows\Temporary Internet Files\Content.IE5\EX2CRVQX\MCj04415230000[1].wmf"/>
          <p:cNvPicPr>
            <a:picLocks noChangeAspect="1" noChangeArrowheads="1"/>
          </p:cNvPicPr>
          <p:nvPr/>
        </p:nvPicPr>
        <p:blipFill>
          <a:blip r:embed="rId3" cstate="print"/>
          <a:srcRect/>
          <a:stretch>
            <a:fillRect/>
          </a:stretch>
        </p:blipFill>
        <p:spPr bwMode="auto">
          <a:xfrm>
            <a:off x="6929438" y="928688"/>
            <a:ext cx="1539875" cy="1714500"/>
          </a:xfrm>
          <a:prstGeom prst="rect">
            <a:avLst/>
          </a:prstGeom>
          <a:noFill/>
          <a:ln w="9525">
            <a:noFill/>
            <a:miter lim="800000"/>
            <a:headEnd/>
            <a:tailEnd/>
          </a:ln>
        </p:spPr>
      </p:pic>
      <p:pic>
        <p:nvPicPr>
          <p:cNvPr id="30731" name="Picture 6" descr="C:\Users\yoneoka\AppData\Local\Microsoft\Windows\Temporary Internet Files\Content.IE5\EX2CRVQX\MCj04415230000[1].wmf"/>
          <p:cNvPicPr>
            <a:picLocks noChangeAspect="1" noChangeArrowheads="1"/>
          </p:cNvPicPr>
          <p:nvPr/>
        </p:nvPicPr>
        <p:blipFill>
          <a:blip r:embed="rId3" cstate="print"/>
          <a:srcRect/>
          <a:stretch>
            <a:fillRect/>
          </a:stretch>
        </p:blipFill>
        <p:spPr bwMode="auto">
          <a:xfrm>
            <a:off x="6929438" y="2786063"/>
            <a:ext cx="1539875" cy="1714500"/>
          </a:xfrm>
          <a:prstGeom prst="rect">
            <a:avLst/>
          </a:prstGeom>
          <a:noFill/>
          <a:ln w="9525">
            <a:noFill/>
            <a:miter lim="800000"/>
            <a:headEnd/>
            <a:tailEnd/>
          </a:ln>
        </p:spPr>
      </p:pic>
      <p:pic>
        <p:nvPicPr>
          <p:cNvPr id="30732" name="Picture 8" descr="C:\Users\yoneoka\AppData\Local\Microsoft\Windows\Temporary Internet Files\Content.IE5\MOETDKHA\MCj02405310000[1].wmf"/>
          <p:cNvPicPr>
            <a:picLocks noChangeAspect="1" noChangeArrowheads="1"/>
          </p:cNvPicPr>
          <p:nvPr/>
        </p:nvPicPr>
        <p:blipFill>
          <a:blip r:embed="rId4" cstate="print"/>
          <a:srcRect/>
          <a:stretch>
            <a:fillRect/>
          </a:stretch>
        </p:blipFill>
        <p:spPr bwMode="auto">
          <a:xfrm>
            <a:off x="500063" y="1214438"/>
            <a:ext cx="1357312" cy="1825625"/>
          </a:xfrm>
          <a:prstGeom prst="rect">
            <a:avLst/>
          </a:prstGeom>
          <a:noFill/>
          <a:ln w="9525">
            <a:noFill/>
            <a:miter lim="800000"/>
            <a:headEnd/>
            <a:tailEnd/>
          </a:ln>
        </p:spPr>
      </p:pic>
      <p:pic>
        <p:nvPicPr>
          <p:cNvPr id="30733" name="Picture 8" descr="C:\Users\yoneoka\AppData\Local\Microsoft\Windows\Temporary Internet Files\Content.IE5\MOETDKHA\MCj02405310000[1].wmf"/>
          <p:cNvPicPr>
            <a:picLocks noChangeAspect="1" noChangeArrowheads="1"/>
          </p:cNvPicPr>
          <p:nvPr/>
        </p:nvPicPr>
        <p:blipFill>
          <a:blip r:embed="rId4" cstate="print"/>
          <a:srcRect/>
          <a:stretch>
            <a:fillRect/>
          </a:stretch>
        </p:blipFill>
        <p:spPr bwMode="auto">
          <a:xfrm>
            <a:off x="571500" y="3571875"/>
            <a:ext cx="1357313" cy="1825625"/>
          </a:xfrm>
          <a:prstGeom prst="rect">
            <a:avLst/>
          </a:prstGeom>
          <a:noFill/>
          <a:ln w="9525">
            <a:noFill/>
            <a:miter lim="800000"/>
            <a:headEnd/>
            <a:tailEnd/>
          </a:ln>
        </p:spPr>
      </p:pic>
      <p:pic>
        <p:nvPicPr>
          <p:cNvPr id="30734" name="Picture 15" descr="C:\Users\yoneoka\AppData\Local\Microsoft\Windows\Temporary Internet Files\Content.IE5\C1ORPLNV\MCj04298270000[1].wmf"/>
          <p:cNvPicPr>
            <a:picLocks noChangeAspect="1" noChangeArrowheads="1"/>
          </p:cNvPicPr>
          <p:nvPr/>
        </p:nvPicPr>
        <p:blipFill>
          <a:blip r:embed="rId5" cstate="print"/>
          <a:srcRect/>
          <a:stretch>
            <a:fillRect/>
          </a:stretch>
        </p:blipFill>
        <p:spPr bwMode="auto">
          <a:xfrm>
            <a:off x="6858000" y="4572000"/>
            <a:ext cx="1600200" cy="1955800"/>
          </a:xfrm>
          <a:prstGeom prst="rect">
            <a:avLst/>
          </a:prstGeom>
          <a:noFill/>
          <a:ln w="9525">
            <a:noFill/>
            <a:miter lim="800000"/>
            <a:headEnd/>
            <a:tailEnd/>
          </a:ln>
        </p:spPr>
      </p:pic>
      <p:sp>
        <p:nvSpPr>
          <p:cNvPr id="15" name="AutoShape 5"/>
          <p:cNvSpPr>
            <a:spLocks noChangeArrowheads="1"/>
          </p:cNvSpPr>
          <p:nvPr/>
        </p:nvSpPr>
        <p:spPr bwMode="auto">
          <a:xfrm>
            <a:off x="3347864" y="5013176"/>
            <a:ext cx="3024336" cy="864096"/>
          </a:xfrm>
          <a:prstGeom prst="wedgeRectCallout">
            <a:avLst>
              <a:gd name="adj1" fmla="val -98816"/>
              <a:gd name="adj2" fmla="val -66549"/>
            </a:avLst>
          </a:prstGeom>
          <a:solidFill>
            <a:srgbClr val="FFFF99"/>
          </a:solidFill>
          <a:ln w="9525">
            <a:solidFill>
              <a:schemeClr val="tx1"/>
            </a:solidFill>
            <a:miter lim="800000"/>
            <a:headEnd/>
            <a:tailEnd/>
          </a:ln>
        </p:spPr>
        <p:txBody>
          <a:bodyPr/>
          <a:lstStyle/>
          <a:p>
            <a:r>
              <a:rPr lang="ja-JP" altLang="en-US" sz="2400" dirty="0" smtClean="0"/>
              <a:t>スリー１２３　フロアーアップ　</a:t>
            </a:r>
            <a:r>
              <a:rPr lang="en-US" altLang="ja-JP" sz="2400" dirty="0" smtClean="0"/>
              <a:t>OK</a:t>
            </a:r>
            <a:r>
              <a:rPr lang="ja-JP" altLang="en-US" sz="2400" dirty="0" smtClean="0"/>
              <a:t>？</a:t>
            </a:r>
            <a:endParaRPr lang="ja-JP" altLang="en-US" sz="2400" dirty="0"/>
          </a:p>
        </p:txBody>
      </p:sp>
      <p:sp>
        <p:nvSpPr>
          <p:cNvPr id="17" name="AutoShape 10"/>
          <p:cNvSpPr>
            <a:spLocks noChangeArrowheads="1"/>
          </p:cNvSpPr>
          <p:nvPr/>
        </p:nvSpPr>
        <p:spPr bwMode="auto">
          <a:xfrm>
            <a:off x="3131840" y="4365104"/>
            <a:ext cx="3096766" cy="576262"/>
          </a:xfrm>
          <a:prstGeom prst="wedgeRectCallout">
            <a:avLst>
              <a:gd name="adj1" fmla="val 78926"/>
              <a:gd name="adj2" fmla="val -54685"/>
            </a:avLst>
          </a:prstGeom>
          <a:solidFill>
            <a:srgbClr val="FFFF99"/>
          </a:solidFill>
          <a:ln w="9525">
            <a:solidFill>
              <a:schemeClr val="tx1"/>
            </a:solidFill>
            <a:miter lim="800000"/>
            <a:headEnd/>
            <a:tailEnd/>
          </a:ln>
        </p:spPr>
        <p:txBody>
          <a:bodyPr/>
          <a:lstStyle/>
          <a:p>
            <a:r>
              <a:rPr lang="en-US" altLang="ja-JP" sz="2400" dirty="0" err="1" smtClean="0"/>
              <a:t>aaa</a:t>
            </a:r>
            <a:r>
              <a:rPr lang="en-US" altLang="ja-JP" sz="2400" dirty="0" smtClean="0"/>
              <a:t>….…</a:t>
            </a:r>
            <a:r>
              <a:rPr lang="en-US" altLang="ja-JP" sz="2400" dirty="0" err="1" smtClean="0"/>
              <a:t>surifoa</a:t>
            </a:r>
            <a:r>
              <a:rPr lang="en-US" altLang="ja-JP" sz="2400" dirty="0" smtClean="0"/>
              <a:t>?</a:t>
            </a:r>
            <a:endParaRPr lang="en-US" altLang="ja-JP" sz="2400" dirty="0"/>
          </a:p>
        </p:txBody>
      </p:sp>
    </p:spTree>
    <p:extLst>
      <p:ext uri="{BB962C8B-B14F-4D97-AF65-F5344CB8AC3E}">
        <p14:creationId xmlns:p14="http://schemas.microsoft.com/office/powerpoint/2010/main" val="21084134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コンテンツ プレースホルダ 2"/>
          <p:cNvSpPr>
            <a:spLocks noGrp="1"/>
          </p:cNvSpPr>
          <p:nvPr>
            <p:ph idx="1"/>
          </p:nvPr>
        </p:nvSpPr>
        <p:spPr>
          <a:xfrm>
            <a:off x="304800" y="1700808"/>
            <a:ext cx="8515672" cy="4536504"/>
          </a:xfrm>
        </p:spPr>
        <p:txBody>
          <a:bodyPr>
            <a:normAutofit fontScale="92500" lnSpcReduction="10000"/>
          </a:bodyPr>
          <a:lstStyle/>
          <a:p>
            <a:pPr marL="365760" lvl="1" indent="-256032">
              <a:spcBef>
                <a:spcPts val="400"/>
              </a:spcBef>
              <a:buSzPct val="68000"/>
              <a:buFont typeface="Wingdings 3"/>
              <a:buChar char=""/>
            </a:pPr>
            <a:r>
              <a:rPr lang="en-US" altLang="ja-JP" sz="3600" dirty="0" smtClean="0"/>
              <a:t>3</a:t>
            </a:r>
            <a:r>
              <a:rPr lang="ja-JP" altLang="en-US" sz="3600" dirty="0" smtClean="0"/>
              <a:t>人（</a:t>
            </a:r>
            <a:r>
              <a:rPr lang="ja-JP" altLang="en-US" sz="3200" dirty="0" smtClean="0"/>
              <a:t>中、韓、米）</a:t>
            </a:r>
            <a:r>
              <a:rPr lang="ja-JP" altLang="en-US" sz="3600" dirty="0" smtClean="0"/>
              <a:t>の大学院生が</a:t>
            </a:r>
            <a:endParaRPr lang="en-US" altLang="ja-JP" sz="3600" dirty="0" smtClean="0"/>
          </a:p>
          <a:p>
            <a:pPr marL="365760" lvl="1" indent="-256032">
              <a:spcBef>
                <a:spcPts val="400"/>
              </a:spcBef>
              <a:buSzPct val="68000"/>
              <a:buFont typeface="Wingdings 3"/>
              <a:buChar char=""/>
            </a:pPr>
            <a:r>
              <a:rPr lang="ja-JP" altLang="en-US" sz="3600" dirty="0" smtClean="0"/>
              <a:t>熊本市内の</a:t>
            </a:r>
            <a:r>
              <a:rPr lang="en-US" altLang="ja-JP" sz="3600" dirty="0" smtClean="0"/>
              <a:t>3</a:t>
            </a:r>
            <a:r>
              <a:rPr lang="ja-JP" altLang="en-US" sz="3600" dirty="0" smtClean="0"/>
              <a:t>種類の場所</a:t>
            </a:r>
            <a:r>
              <a:rPr lang="ja-JP" altLang="en-US" sz="3200" dirty="0" smtClean="0"/>
              <a:t>（レストラン、店、その他）</a:t>
            </a:r>
            <a:r>
              <a:rPr lang="ja-JP" altLang="en-US" sz="3600" dirty="0" smtClean="0"/>
              <a:t>で</a:t>
            </a:r>
            <a:endParaRPr lang="en-US" altLang="ja-JP" sz="3600" dirty="0" smtClean="0"/>
          </a:p>
          <a:p>
            <a:pPr eaLnBrk="1" hangingPunct="1"/>
            <a:r>
              <a:rPr lang="ja-JP" altLang="en-US" sz="3600" dirty="0" smtClean="0"/>
              <a:t>五つの用事を</a:t>
            </a:r>
            <a:endParaRPr lang="en-US" altLang="ja-JP" sz="3600" dirty="0" smtClean="0"/>
          </a:p>
          <a:p>
            <a:pPr lvl="1" eaLnBrk="1" hangingPunct="1"/>
            <a:r>
              <a:rPr lang="en-US" altLang="ja-JP" dirty="0" smtClean="0"/>
              <a:t>1. </a:t>
            </a:r>
            <a:r>
              <a:rPr lang="en-US" altLang="ja-JP" sz="2800" dirty="0" smtClean="0"/>
              <a:t>You need to go to the restroom.</a:t>
            </a:r>
          </a:p>
          <a:p>
            <a:pPr lvl="1" eaLnBrk="1" hangingPunct="1"/>
            <a:r>
              <a:rPr lang="en-US" altLang="ja-JP" sz="2800" dirty="0" smtClean="0"/>
              <a:t>2. You need to go to a drug store.</a:t>
            </a:r>
          </a:p>
          <a:p>
            <a:pPr lvl="1" eaLnBrk="1" hangingPunct="1"/>
            <a:r>
              <a:rPr lang="en-US" altLang="ja-JP" sz="2800" dirty="0" smtClean="0"/>
              <a:t>3. You need to go to a bank.</a:t>
            </a:r>
          </a:p>
          <a:p>
            <a:pPr lvl="1" eaLnBrk="1" hangingPunct="1"/>
            <a:r>
              <a:rPr lang="en-US" altLang="ja-JP" sz="2800" dirty="0" smtClean="0"/>
              <a:t>4. You need to go to a post office.</a:t>
            </a:r>
          </a:p>
          <a:p>
            <a:pPr lvl="1" eaLnBrk="1" hangingPunct="1"/>
            <a:r>
              <a:rPr lang="en-US" altLang="ja-JP" sz="2800" dirty="0" smtClean="0"/>
              <a:t>5. You need to go to the Center Hotel.</a:t>
            </a:r>
          </a:p>
        </p:txBody>
      </p:sp>
      <p:sp>
        <p:nvSpPr>
          <p:cNvPr id="4" name="スライド番号プレースホルダ 3"/>
          <p:cNvSpPr>
            <a:spLocks noGrp="1"/>
          </p:cNvSpPr>
          <p:nvPr>
            <p:ph type="sldNum" sz="quarter" idx="12"/>
          </p:nvPr>
        </p:nvSpPr>
        <p:spPr/>
        <p:txBody>
          <a:bodyPr/>
          <a:lstStyle/>
          <a:p>
            <a:pPr>
              <a:defRPr/>
            </a:pPr>
            <a:fld id="{FB1DCC05-C563-44E4-8448-DF10CC356594}" type="slidenum">
              <a:rPr lang="ja-JP" altLang="en-US" smtClean="0"/>
              <a:pPr>
                <a:defRPr/>
              </a:pPr>
              <a:t>21</a:t>
            </a:fld>
            <a:endParaRPr lang="ja-JP" altLang="en-US"/>
          </a:p>
        </p:txBody>
      </p:sp>
      <p:sp>
        <p:nvSpPr>
          <p:cNvPr id="2" name="タイトル 1"/>
          <p:cNvSpPr>
            <a:spLocks noGrp="1"/>
          </p:cNvSpPr>
          <p:nvPr>
            <p:ph type="title"/>
          </p:nvPr>
        </p:nvSpPr>
        <p:spPr/>
        <p:txBody>
          <a:bodyPr>
            <a:normAutofit fontScale="90000"/>
          </a:bodyPr>
          <a:lstStyle/>
          <a:p>
            <a:pPr algn="ctr" eaLnBrk="1" hangingPunct="1">
              <a:defRPr/>
            </a:pPr>
            <a:r>
              <a:rPr lang="ja-JP" altLang="en-US" dirty="0" smtClean="0"/>
              <a:t>アコモデーション</a:t>
            </a:r>
            <a:r>
              <a:rPr lang="ja-JP" altLang="en-US" dirty="0"/>
              <a:t>スキル</a:t>
            </a:r>
            <a:r>
              <a:rPr lang="ja-JP" altLang="en-US" dirty="0" smtClean="0"/>
              <a:t>の効果</a:t>
            </a:r>
            <a:r>
              <a:rPr lang="en-US" altLang="ja-JP" dirty="0" smtClean="0"/>
              <a:t/>
            </a:r>
            <a:br>
              <a:rPr lang="en-US" altLang="ja-JP" dirty="0" smtClean="0"/>
            </a:br>
            <a:r>
              <a:rPr lang="ja-JP" altLang="en-US" dirty="0" smtClean="0"/>
              <a:t>熊本での実験（</a:t>
            </a:r>
            <a:r>
              <a:rPr lang="en-US" altLang="ja-JP" dirty="0" smtClean="0"/>
              <a:t>2010</a:t>
            </a:r>
            <a:r>
              <a:rPr lang="ja-JP" altLang="en-US" dirty="0" smtClean="0"/>
              <a:t>年）</a:t>
            </a:r>
            <a:endParaRPr lang="ja-JP" altLang="en-US" dirty="0"/>
          </a:p>
        </p:txBody>
      </p:sp>
    </p:spTree>
    <p:extLst>
      <p:ext uri="{BB962C8B-B14F-4D97-AF65-F5344CB8AC3E}">
        <p14:creationId xmlns:p14="http://schemas.microsoft.com/office/powerpoint/2010/main" val="269606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9699">
                                            <p:txEl>
                                              <p:pRg st="4" end="4"/>
                                            </p:txEl>
                                          </p:spTgt>
                                        </p:tgtEl>
                                        <p:attrNameLst>
                                          <p:attrName>style.visibility</p:attrName>
                                        </p:attrNameLst>
                                      </p:cBhvr>
                                      <p:to>
                                        <p:strVal val="visible"/>
                                      </p:to>
                                    </p:set>
                                    <p:anim calcmode="lin" valueType="num">
                                      <p:cBhvr additive="base">
                                        <p:cTn id="31" dur="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96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699">
                                            <p:txEl>
                                              <p:pRg st="5" end="5"/>
                                            </p:txEl>
                                          </p:spTgt>
                                        </p:tgtEl>
                                        <p:attrNameLst>
                                          <p:attrName>style.visibility</p:attrName>
                                        </p:attrNameLst>
                                      </p:cBhvr>
                                      <p:to>
                                        <p:strVal val="visible"/>
                                      </p:to>
                                    </p:set>
                                    <p:anim calcmode="lin" valueType="num">
                                      <p:cBhvr additive="base">
                                        <p:cTn id="37" dur="500" fill="hold"/>
                                        <p:tgtEl>
                                          <p:spTgt spid="296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96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9699">
                                            <p:txEl>
                                              <p:pRg st="6" end="6"/>
                                            </p:txEl>
                                          </p:spTgt>
                                        </p:tgtEl>
                                        <p:attrNameLst>
                                          <p:attrName>style.visibility</p:attrName>
                                        </p:attrNameLst>
                                      </p:cBhvr>
                                      <p:to>
                                        <p:strVal val="visible"/>
                                      </p:to>
                                    </p:set>
                                    <p:anim calcmode="lin" valueType="num">
                                      <p:cBhvr additive="base">
                                        <p:cTn id="43" dur="500" fill="hold"/>
                                        <p:tgtEl>
                                          <p:spTgt spid="296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96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9699">
                                            <p:txEl>
                                              <p:pRg st="7" end="7"/>
                                            </p:txEl>
                                          </p:spTgt>
                                        </p:tgtEl>
                                        <p:attrNameLst>
                                          <p:attrName>style.visibility</p:attrName>
                                        </p:attrNameLst>
                                      </p:cBhvr>
                                      <p:to>
                                        <p:strVal val="visible"/>
                                      </p:to>
                                    </p:set>
                                    <p:anim calcmode="lin" valueType="num">
                                      <p:cBhvr additive="base">
                                        <p:cTn id="49" dur="500" fill="hold"/>
                                        <p:tgtEl>
                                          <p:spTgt spid="2969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969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コンテンツ プレースホルダ 2"/>
          <p:cNvSpPr>
            <a:spLocks noGrp="1"/>
          </p:cNvSpPr>
          <p:nvPr>
            <p:ph idx="1"/>
          </p:nvPr>
        </p:nvSpPr>
        <p:spPr>
          <a:xfrm>
            <a:off x="323528" y="2852936"/>
            <a:ext cx="8496944" cy="3744416"/>
          </a:xfrm>
        </p:spPr>
        <p:txBody>
          <a:bodyPr>
            <a:normAutofit lnSpcReduction="10000"/>
          </a:bodyPr>
          <a:lstStyle/>
          <a:p>
            <a:pPr eaLnBrk="1" hangingPunct="1"/>
            <a:r>
              <a:rPr lang="ja-JP" altLang="en-US" sz="3200" dirty="0" smtClean="0"/>
              <a:t>Ｓｔｅｐ１</a:t>
            </a:r>
            <a:r>
              <a:rPr lang="en-US" altLang="ja-JP" sz="3200" dirty="0" smtClean="0"/>
              <a:t>. </a:t>
            </a:r>
            <a:r>
              <a:rPr lang="ja-JP" altLang="en-US" sz="3200" dirty="0" smtClean="0"/>
              <a:t>母国語を自然</a:t>
            </a:r>
            <a:r>
              <a:rPr lang="ja-JP" altLang="en-US" sz="3200" dirty="0" smtClean="0"/>
              <a:t>に </a:t>
            </a:r>
            <a:r>
              <a:rPr lang="en-US" altLang="ja-JP" sz="3200" dirty="0" smtClean="0"/>
              <a:t>Natural language</a:t>
            </a:r>
            <a:endParaRPr lang="en-US" altLang="ja-JP" sz="3200" dirty="0" smtClean="0"/>
          </a:p>
          <a:p>
            <a:r>
              <a:rPr lang="ja-JP" altLang="en-US" sz="3200" dirty="0" smtClean="0"/>
              <a:t>Ｓｔｅｐ２</a:t>
            </a:r>
            <a:r>
              <a:rPr lang="en-US" altLang="ja-JP" sz="3200" dirty="0" smtClean="0"/>
              <a:t>. </a:t>
            </a:r>
            <a:r>
              <a:rPr lang="ja-JP" altLang="en-US" sz="3200" dirty="0" smtClean="0"/>
              <a:t>英語をゆっくり、はっきり（ＥＩＬ</a:t>
            </a:r>
            <a:r>
              <a:rPr lang="ja-JP" altLang="en-US" sz="3200" dirty="0" smtClean="0"/>
              <a:t>） </a:t>
            </a:r>
            <a:r>
              <a:rPr lang="en-US" altLang="ja-JP" sz="3200" dirty="0" smtClean="0"/>
              <a:t>Slow, clear English</a:t>
            </a:r>
            <a:endParaRPr lang="en-US" altLang="ja-JP" sz="3200" dirty="0" smtClean="0"/>
          </a:p>
          <a:p>
            <a:r>
              <a:rPr lang="ja-JP" altLang="en-US" sz="3200" dirty="0" smtClean="0"/>
              <a:t>Ｓｔｅｐ３</a:t>
            </a:r>
            <a:r>
              <a:rPr lang="en-US" altLang="ja-JP" sz="3200" dirty="0" smtClean="0"/>
              <a:t>. </a:t>
            </a:r>
            <a:r>
              <a:rPr lang="ja-JP" altLang="en-US" sz="3200" dirty="0" smtClean="0"/>
              <a:t>語彙を簡単に、ジェスチャー</a:t>
            </a:r>
            <a:r>
              <a:rPr lang="ja-JP" altLang="en-US" sz="3200" dirty="0" smtClean="0"/>
              <a:t>加える </a:t>
            </a:r>
            <a:r>
              <a:rPr lang="en-US" altLang="ja-JP" sz="3200" dirty="0" smtClean="0"/>
              <a:t>Simplify and add gestures</a:t>
            </a:r>
            <a:endParaRPr lang="en-US" altLang="ja-JP" sz="3200" dirty="0" smtClean="0"/>
          </a:p>
          <a:p>
            <a:r>
              <a:rPr lang="ja-JP" altLang="en-US" sz="3200" dirty="0" smtClean="0"/>
              <a:t>Ｓｔｅｐ４</a:t>
            </a:r>
            <a:r>
              <a:rPr lang="en-US" altLang="ja-JP" sz="3200" dirty="0" smtClean="0"/>
              <a:t>. </a:t>
            </a:r>
            <a:r>
              <a:rPr lang="ja-JP" altLang="en-US" sz="3200" dirty="0" smtClean="0"/>
              <a:t>書き言葉を</a:t>
            </a:r>
            <a:r>
              <a:rPr lang="ja-JP" altLang="en-US" sz="3200" dirty="0" smtClean="0"/>
              <a:t>使う </a:t>
            </a:r>
            <a:r>
              <a:rPr lang="en-US" altLang="ja-JP" sz="3200" dirty="0" smtClean="0"/>
              <a:t>Write it down</a:t>
            </a:r>
            <a:endParaRPr lang="en-US" altLang="ja-JP" sz="3200" dirty="0" smtClean="0"/>
          </a:p>
          <a:p>
            <a:r>
              <a:rPr lang="ja-JP" altLang="en-US" sz="3200" dirty="0" smtClean="0"/>
              <a:t>Ｓｔｅｐ５</a:t>
            </a:r>
            <a:r>
              <a:rPr lang="en-US" altLang="ja-JP" sz="3200" dirty="0" smtClean="0"/>
              <a:t>. Give up and say “</a:t>
            </a:r>
            <a:r>
              <a:rPr lang="ja-JP" altLang="en-US" sz="3200" dirty="0" smtClean="0"/>
              <a:t>ありがとう</a:t>
            </a:r>
            <a:r>
              <a:rPr lang="en-US" altLang="ja-JP" sz="3200" dirty="0" smtClean="0"/>
              <a:t>”</a:t>
            </a:r>
          </a:p>
        </p:txBody>
      </p:sp>
      <p:sp>
        <p:nvSpPr>
          <p:cNvPr id="4" name="スライド番号プレースホルダ 3"/>
          <p:cNvSpPr>
            <a:spLocks noGrp="1"/>
          </p:cNvSpPr>
          <p:nvPr>
            <p:ph type="sldNum" sz="quarter" idx="12"/>
          </p:nvPr>
        </p:nvSpPr>
        <p:spPr/>
        <p:txBody>
          <a:bodyPr/>
          <a:lstStyle/>
          <a:p>
            <a:pPr>
              <a:defRPr/>
            </a:pPr>
            <a:fld id="{DF399F09-03DA-441A-B2AF-F9B9FC37B049}" type="slidenum">
              <a:rPr lang="ja-JP" altLang="en-US" smtClean="0"/>
              <a:pPr>
                <a:defRPr/>
              </a:pPr>
              <a:t>22</a:t>
            </a:fld>
            <a:endParaRPr lang="ja-JP" altLang="en-US"/>
          </a:p>
        </p:txBody>
      </p:sp>
      <p:sp>
        <p:nvSpPr>
          <p:cNvPr id="2" name="タイトル 1"/>
          <p:cNvSpPr>
            <a:spLocks noGrp="1"/>
          </p:cNvSpPr>
          <p:nvPr>
            <p:ph type="title"/>
          </p:nvPr>
        </p:nvSpPr>
        <p:spPr/>
        <p:txBody>
          <a:bodyPr>
            <a:normAutofit fontScale="90000"/>
          </a:bodyPr>
          <a:lstStyle/>
          <a:p>
            <a:pPr algn="ctr" eaLnBrk="1" hangingPunct="1">
              <a:defRPr/>
            </a:pPr>
            <a:r>
              <a:rPr lang="en-US" altLang="ja-JP" dirty="0" smtClean="0"/>
              <a:t>  </a:t>
            </a:r>
            <a:r>
              <a:rPr lang="ja-JP" altLang="en-US" dirty="0" smtClean="0"/>
              <a:t>段階的にアコモデーションをし、</a:t>
            </a:r>
            <a:r>
              <a:rPr lang="en-US" altLang="ja-JP" dirty="0" smtClean="0"/>
              <a:t/>
            </a:r>
            <a:br>
              <a:rPr lang="en-US" altLang="ja-JP" dirty="0" smtClean="0"/>
            </a:br>
            <a:r>
              <a:rPr lang="ja-JP" altLang="en-US" dirty="0" smtClean="0"/>
              <a:t>コンバージェンスを行う</a:t>
            </a:r>
            <a:endParaRPr lang="ja-JP" altLang="en-US" dirty="0"/>
          </a:p>
        </p:txBody>
      </p:sp>
    </p:spTree>
    <p:extLst>
      <p:ext uri="{BB962C8B-B14F-4D97-AF65-F5344CB8AC3E}">
        <p14:creationId xmlns:p14="http://schemas.microsoft.com/office/powerpoint/2010/main" val="419714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 calcmode="lin" valueType="num">
                                      <p:cBhvr additive="base">
                                        <p:cTn id="31"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a:xfrm>
            <a:off x="8460432" y="6407944"/>
            <a:ext cx="552600" cy="450055"/>
          </a:xfrm>
        </p:spPr>
        <p:txBody>
          <a:bodyPr/>
          <a:lstStyle/>
          <a:p>
            <a:pPr>
              <a:defRPr/>
            </a:pPr>
            <a:fld id="{67383CD6-FB26-4455-8092-A291ABB8B2C6}" type="slidenum">
              <a:rPr lang="ja-JP" altLang="en-US" sz="2400" smtClean="0"/>
              <a:pPr>
                <a:defRPr/>
              </a:pPr>
              <a:t>23</a:t>
            </a:fld>
            <a:endParaRPr lang="ja-JP" altLang="en-US" sz="2400" dirty="0"/>
          </a:p>
        </p:txBody>
      </p:sp>
      <p:graphicFrame>
        <p:nvGraphicFramePr>
          <p:cNvPr id="3" name="表 2"/>
          <p:cNvGraphicFramePr>
            <a:graphicFrameLocks noGrp="1"/>
          </p:cNvGraphicFramePr>
          <p:nvPr>
            <p:extLst>
              <p:ext uri="{D42A27DB-BD31-4B8C-83A1-F6EECF244321}">
                <p14:modId xmlns:p14="http://schemas.microsoft.com/office/powerpoint/2010/main" val="2557261012"/>
              </p:ext>
            </p:extLst>
          </p:nvPr>
        </p:nvGraphicFramePr>
        <p:xfrm>
          <a:off x="539553" y="476669"/>
          <a:ext cx="7632850" cy="2484279"/>
        </p:xfrm>
        <a:graphic>
          <a:graphicData uri="http://schemas.openxmlformats.org/drawingml/2006/table">
            <a:tbl>
              <a:tblPr/>
              <a:tblGrid>
                <a:gridCol w="1341485"/>
                <a:gridCol w="1049857"/>
                <a:gridCol w="1049857"/>
                <a:gridCol w="1049857"/>
                <a:gridCol w="1049857"/>
                <a:gridCol w="1049857"/>
                <a:gridCol w="1042080"/>
              </a:tblGrid>
              <a:tr h="354897">
                <a:tc>
                  <a:txBody>
                    <a:bodyPr/>
                    <a:lstStyle/>
                    <a:p>
                      <a:pPr algn="ctr">
                        <a:spcAft>
                          <a:spcPts val="0"/>
                        </a:spcAft>
                      </a:pPr>
                      <a:r>
                        <a:rPr lang="ja-JP" altLang="en-US" sz="2000" kern="0" dirty="0" smtClean="0">
                          <a:solidFill>
                            <a:srgbClr val="000000"/>
                          </a:solidFill>
                          <a:latin typeface="Times New Roman"/>
                          <a:ea typeface="+mn-ea"/>
                          <a:cs typeface="Times New Roman"/>
                        </a:rPr>
                        <a:t>成功段階</a:t>
                      </a:r>
                      <a:r>
                        <a:rPr lang="ja-JP" sz="2000" kern="100" dirty="0">
                          <a:solidFill>
                            <a:srgbClr val="000000"/>
                          </a:solidFill>
                          <a:latin typeface="Times New Roman"/>
                          <a:ea typeface="ＭＳ 明朝"/>
                          <a:cs typeface="Times New Roman"/>
                        </a:rPr>
                        <a:t>　</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1" kern="100">
                          <a:solidFill>
                            <a:srgbClr val="000000"/>
                          </a:solidFill>
                          <a:latin typeface="Times New Roman"/>
                          <a:ea typeface="ＭＳ 明朝"/>
                          <a:cs typeface="Times New Roman"/>
                        </a:rPr>
                        <a:t>Step 1</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1" kern="100">
                          <a:solidFill>
                            <a:srgbClr val="000000"/>
                          </a:solidFill>
                          <a:latin typeface="Times New Roman"/>
                          <a:ea typeface="ＭＳ 明朝"/>
                          <a:cs typeface="Times New Roman"/>
                        </a:rPr>
                        <a:t>Step 2</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1" kern="100">
                          <a:solidFill>
                            <a:srgbClr val="000000"/>
                          </a:solidFill>
                          <a:latin typeface="Times New Roman"/>
                          <a:ea typeface="ＭＳ 明朝"/>
                          <a:cs typeface="Times New Roman"/>
                        </a:rPr>
                        <a:t>Step 3</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1" kern="100">
                          <a:solidFill>
                            <a:srgbClr val="000000"/>
                          </a:solidFill>
                          <a:latin typeface="Times New Roman"/>
                          <a:ea typeface="ＭＳ 明朝"/>
                          <a:cs typeface="Times New Roman"/>
                        </a:rPr>
                        <a:t>Step 4</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1" kern="100">
                          <a:solidFill>
                            <a:srgbClr val="000000"/>
                          </a:solidFill>
                          <a:latin typeface="Times New Roman"/>
                          <a:ea typeface="ＭＳ 明朝"/>
                          <a:cs typeface="Times New Roman"/>
                        </a:rPr>
                        <a:t>Step 5</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smtClean="0">
                          <a:latin typeface="Century"/>
                          <a:ea typeface="ＭＳ 明朝"/>
                          <a:cs typeface="Times New Roman"/>
                        </a:rPr>
                        <a:t>平均</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897">
                <a:tc>
                  <a:txBody>
                    <a:bodyPr/>
                    <a:lstStyle/>
                    <a:p>
                      <a:pPr algn="just">
                        <a:spcAft>
                          <a:spcPts val="0"/>
                        </a:spcAft>
                      </a:pPr>
                      <a:r>
                        <a:rPr lang="ja-JP" altLang="en-US" sz="2000" kern="100" dirty="0" smtClean="0">
                          <a:solidFill>
                            <a:srgbClr val="000000"/>
                          </a:solidFill>
                          <a:latin typeface="Times New Roman"/>
                          <a:ea typeface="ＭＳ 明朝"/>
                          <a:cs typeface="Times New Roman"/>
                        </a:rPr>
                        <a:t>トイレ</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1%</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8%</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9%</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3%</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0%</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800" b="1" i="0" u="none" strike="noStrike" dirty="0">
                          <a:solidFill>
                            <a:srgbClr val="000000"/>
                          </a:solidFill>
                          <a:latin typeface="ＭＳ Ｐゴシック"/>
                        </a:rPr>
                        <a:t>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897">
                <a:tc>
                  <a:txBody>
                    <a:bodyPr/>
                    <a:lstStyle/>
                    <a:p>
                      <a:pPr algn="just">
                        <a:spcAft>
                          <a:spcPts val="0"/>
                        </a:spcAft>
                      </a:pPr>
                      <a:r>
                        <a:rPr lang="ja-JP" altLang="en-US" sz="2000" kern="100" dirty="0" smtClean="0">
                          <a:latin typeface="Century"/>
                          <a:ea typeface="ＭＳ 明朝"/>
                          <a:cs typeface="Times New Roman"/>
                        </a:rPr>
                        <a:t>薬局</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4%</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7%</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7%</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1%</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1%</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800" b="1" i="0" u="none" strike="noStrike" dirty="0">
                          <a:solidFill>
                            <a:srgbClr val="000000"/>
                          </a:solidFill>
                          <a:latin typeface="ＭＳ Ｐゴシック"/>
                        </a:rPr>
                        <a:t>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897">
                <a:tc>
                  <a:txBody>
                    <a:bodyPr/>
                    <a:lstStyle/>
                    <a:p>
                      <a:pPr algn="just">
                        <a:spcAft>
                          <a:spcPts val="0"/>
                        </a:spcAft>
                      </a:pPr>
                      <a:r>
                        <a:rPr lang="ja-JP" altLang="en-US" sz="2000" kern="100" dirty="0" smtClean="0">
                          <a:latin typeface="Century"/>
                          <a:ea typeface="ＭＳ 明朝"/>
                          <a:cs typeface="Times New Roman"/>
                        </a:rPr>
                        <a:t>銀行</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1%</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3%</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7%</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8%</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1%</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800" b="1" i="0" u="none" strike="noStrike" dirty="0">
                          <a:solidFill>
                            <a:srgbClr val="000000"/>
                          </a:solidFill>
                          <a:latin typeface="ＭＳ Ｐゴシック"/>
                        </a:rPr>
                        <a:t>3.2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897">
                <a:tc>
                  <a:txBody>
                    <a:bodyPr/>
                    <a:lstStyle/>
                    <a:p>
                      <a:pPr algn="just">
                        <a:spcAft>
                          <a:spcPts val="0"/>
                        </a:spcAft>
                      </a:pPr>
                      <a:r>
                        <a:rPr lang="ja-JP" altLang="en-US" sz="2000" kern="100" dirty="0" smtClean="0">
                          <a:latin typeface="Century"/>
                          <a:ea typeface="ＭＳ 明朝"/>
                          <a:cs typeface="Times New Roman"/>
                        </a:rPr>
                        <a:t>郵便局</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1%</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7%</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6%</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5%</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0%</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800" b="1" i="0" u="none" strike="noStrike" dirty="0">
                          <a:solidFill>
                            <a:srgbClr val="000000"/>
                          </a:solidFill>
                          <a:latin typeface="ＭＳ Ｐゴシック"/>
                        </a:rPr>
                        <a:t>2.8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897">
                <a:tc>
                  <a:txBody>
                    <a:bodyPr/>
                    <a:lstStyle/>
                    <a:p>
                      <a:pPr algn="just">
                        <a:spcAft>
                          <a:spcPts val="0"/>
                        </a:spcAft>
                      </a:pPr>
                      <a:r>
                        <a:rPr lang="ja-JP" altLang="en-US" sz="2000" kern="100" dirty="0" smtClean="0">
                          <a:latin typeface="Century"/>
                          <a:ea typeface="ＭＳ 明朝"/>
                          <a:cs typeface="Times New Roman"/>
                        </a:rPr>
                        <a:t>ホテル</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2%</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9%</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6%</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4%</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a:solidFill>
                            <a:srgbClr val="000000"/>
                          </a:solidFill>
                          <a:latin typeface="Times New Roman"/>
                          <a:ea typeface="ＭＳ 明朝"/>
                          <a:cs typeface="Times New Roman"/>
                        </a:rPr>
                        <a:t>1%</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800" b="1" i="0" u="none" strike="noStrike" dirty="0">
                          <a:solidFill>
                            <a:srgbClr val="000000"/>
                          </a:solidFill>
                          <a:latin typeface="ＭＳ Ｐゴシック"/>
                        </a:rPr>
                        <a:t>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897">
                <a:tc>
                  <a:txBody>
                    <a:bodyPr/>
                    <a:lstStyle/>
                    <a:p>
                      <a:pPr algn="just">
                        <a:spcAft>
                          <a:spcPts val="0"/>
                        </a:spcAft>
                      </a:pPr>
                      <a:r>
                        <a:rPr lang="ja-JP" altLang="en-US" sz="2000" kern="100" dirty="0" smtClean="0">
                          <a:solidFill>
                            <a:srgbClr val="000000"/>
                          </a:solidFill>
                          <a:latin typeface="Times New Roman"/>
                          <a:ea typeface="ＭＳ 明朝"/>
                          <a:cs typeface="Times New Roman"/>
                        </a:rPr>
                        <a:t>合計</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100" dirty="0">
                          <a:solidFill>
                            <a:schemeClr val="tx1"/>
                          </a:solidFill>
                          <a:latin typeface="Times New Roman"/>
                          <a:ea typeface="ＭＳ 明朝"/>
                          <a:cs typeface="Times New Roman"/>
                        </a:rPr>
                        <a:t>9%</a:t>
                      </a:r>
                      <a:endParaRPr lang="ja-JP" sz="2000" kern="100" dirty="0">
                        <a:solidFill>
                          <a:schemeClr val="tx1"/>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F8B"/>
                    </a:solidFill>
                  </a:tcPr>
                </a:tc>
                <a:tc>
                  <a:txBody>
                    <a:bodyPr/>
                    <a:lstStyle/>
                    <a:p>
                      <a:pPr indent="179705" algn="ctr">
                        <a:spcAft>
                          <a:spcPts val="0"/>
                        </a:spcAft>
                      </a:pPr>
                      <a:r>
                        <a:rPr lang="en-US" sz="2000" kern="100" dirty="0">
                          <a:solidFill>
                            <a:schemeClr val="tx1"/>
                          </a:solidFill>
                          <a:latin typeface="Times New Roman"/>
                          <a:ea typeface="ＭＳ 明朝"/>
                          <a:cs typeface="Times New Roman"/>
                        </a:rPr>
                        <a:t>34%</a:t>
                      </a:r>
                      <a:endParaRPr lang="ja-JP" sz="2000" kern="100" dirty="0">
                        <a:solidFill>
                          <a:schemeClr val="tx1"/>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F8B"/>
                    </a:solidFill>
                  </a:tcPr>
                </a:tc>
                <a:tc>
                  <a:txBody>
                    <a:bodyPr/>
                    <a:lstStyle/>
                    <a:p>
                      <a:pPr indent="179705" algn="ctr">
                        <a:spcAft>
                          <a:spcPts val="0"/>
                        </a:spcAft>
                      </a:pPr>
                      <a:r>
                        <a:rPr lang="en-US" sz="2000" kern="100" dirty="0">
                          <a:solidFill>
                            <a:schemeClr val="tx1"/>
                          </a:solidFill>
                          <a:latin typeface="Times New Roman"/>
                          <a:ea typeface="ＭＳ 明朝"/>
                          <a:cs typeface="Times New Roman"/>
                        </a:rPr>
                        <a:t>34%</a:t>
                      </a:r>
                      <a:endParaRPr lang="ja-JP" sz="2000" kern="100" dirty="0">
                        <a:solidFill>
                          <a:schemeClr val="tx1"/>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F8B"/>
                    </a:solidFill>
                  </a:tcPr>
                </a:tc>
                <a:tc>
                  <a:txBody>
                    <a:bodyPr/>
                    <a:lstStyle/>
                    <a:p>
                      <a:pPr indent="179705" algn="ctr">
                        <a:spcAft>
                          <a:spcPts val="0"/>
                        </a:spcAft>
                      </a:pPr>
                      <a:r>
                        <a:rPr lang="en-US" sz="2000" kern="100" dirty="0">
                          <a:solidFill>
                            <a:schemeClr val="tx1"/>
                          </a:solidFill>
                          <a:latin typeface="Times New Roman"/>
                          <a:ea typeface="ＭＳ 明朝"/>
                          <a:cs typeface="Times New Roman"/>
                        </a:rPr>
                        <a:t>21%</a:t>
                      </a:r>
                      <a:endParaRPr lang="ja-JP" sz="2000" kern="100" dirty="0">
                        <a:solidFill>
                          <a:schemeClr val="tx1"/>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F8B"/>
                    </a:solidFill>
                  </a:tcPr>
                </a:tc>
                <a:tc>
                  <a:txBody>
                    <a:bodyPr/>
                    <a:lstStyle/>
                    <a:p>
                      <a:pPr indent="179705" algn="ctr">
                        <a:spcAft>
                          <a:spcPts val="0"/>
                        </a:spcAft>
                      </a:pPr>
                      <a:r>
                        <a:rPr lang="en-US" sz="2000" kern="100" dirty="0">
                          <a:solidFill>
                            <a:schemeClr val="tx1"/>
                          </a:solidFill>
                          <a:latin typeface="Times New Roman"/>
                          <a:ea typeface="ＭＳ 明朝"/>
                          <a:cs typeface="Times New Roman"/>
                        </a:rPr>
                        <a:t>2%</a:t>
                      </a:r>
                      <a:endParaRPr lang="ja-JP" sz="2000" kern="100" dirty="0">
                        <a:solidFill>
                          <a:schemeClr val="tx1"/>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F8B"/>
                    </a:solidFill>
                  </a:tcPr>
                </a:tc>
                <a:tc>
                  <a:txBody>
                    <a:bodyPr/>
                    <a:lstStyle/>
                    <a:p>
                      <a:pPr algn="r" fontAlgn="ctr"/>
                      <a:r>
                        <a:rPr lang="en-US" altLang="ja-JP" sz="1800" b="1" i="0" u="none" strike="noStrike" dirty="0">
                          <a:solidFill>
                            <a:srgbClr val="000000"/>
                          </a:solidFill>
                          <a:latin typeface="ＭＳ Ｐゴシック"/>
                        </a:rPr>
                        <a:t>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251520" y="2960949"/>
            <a:ext cx="842493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9388"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Arial" pitchFamily="34" charset="0"/>
                <a:ea typeface="ＭＳ Ｐゴシック" pitchFamily="50" charset="-128"/>
              </a:rPr>
              <a:t>場所による成功立</a:t>
            </a:r>
            <a:endParaRPr kumimoji="1" lang="en-US" altLang="ja-JP" sz="2400" b="0" i="0" u="none" strike="noStrike" cap="none" normalizeH="0" baseline="0" dirty="0" smtClean="0">
              <a:ln>
                <a:noFill/>
              </a:ln>
              <a:solidFill>
                <a:schemeClr val="tx1"/>
              </a:solidFill>
              <a:effectLst/>
              <a:latin typeface="Arial" pitchFamily="34" charset="0"/>
              <a:ea typeface="ＭＳ Ｐゴシック"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342481876"/>
              </p:ext>
            </p:extLst>
          </p:nvPr>
        </p:nvGraphicFramePr>
        <p:xfrm>
          <a:off x="586521" y="3712755"/>
          <a:ext cx="7754933" cy="2129838"/>
        </p:xfrm>
        <a:graphic>
          <a:graphicData uri="http://schemas.openxmlformats.org/drawingml/2006/table">
            <a:tbl>
              <a:tblPr/>
              <a:tblGrid>
                <a:gridCol w="1166480"/>
                <a:gridCol w="1166480"/>
                <a:gridCol w="1166480"/>
                <a:gridCol w="1166480"/>
                <a:gridCol w="1166480"/>
                <a:gridCol w="991062"/>
                <a:gridCol w="931471"/>
              </a:tblGrid>
              <a:tr h="646680">
                <a:tc>
                  <a:txBody>
                    <a:bodyPr/>
                    <a:lstStyle/>
                    <a:p>
                      <a:pPr indent="19685" algn="ctr">
                        <a:spcAft>
                          <a:spcPts val="0"/>
                        </a:spcAft>
                      </a:pPr>
                      <a:r>
                        <a:rPr lang="ja-JP" altLang="en-US" sz="2000" kern="0" dirty="0" smtClean="0">
                          <a:solidFill>
                            <a:srgbClr val="000000"/>
                          </a:solidFill>
                          <a:latin typeface="Times New Roman"/>
                          <a:ea typeface="ＭＳ Ｐゴシック"/>
                          <a:cs typeface="Times New Roman"/>
                        </a:rPr>
                        <a:t>成功段階</a:t>
                      </a:r>
                      <a:r>
                        <a:rPr lang="ja-JP" sz="2000" kern="0" dirty="0">
                          <a:solidFill>
                            <a:srgbClr val="000000"/>
                          </a:solidFill>
                          <a:latin typeface="Times New Roman"/>
                          <a:ea typeface="ＭＳ Ｐゴシック"/>
                          <a:cs typeface="Times New Roman"/>
                        </a:rPr>
                        <a:t>　</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5255" algn="ctr">
                        <a:spcAft>
                          <a:spcPts val="0"/>
                        </a:spcAft>
                      </a:pPr>
                      <a:r>
                        <a:rPr lang="en-US" sz="2000" b="1" kern="0" dirty="0">
                          <a:solidFill>
                            <a:srgbClr val="000000"/>
                          </a:solidFill>
                          <a:latin typeface="Times New Roman"/>
                          <a:ea typeface="ＭＳ Ｐゴシック"/>
                          <a:cs typeface="Times New Roman"/>
                        </a:rPr>
                        <a:t>Step 1</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5255" algn="ctr">
                        <a:spcAft>
                          <a:spcPts val="0"/>
                        </a:spcAft>
                      </a:pPr>
                      <a:r>
                        <a:rPr lang="en-US" sz="2000" b="1" kern="0">
                          <a:solidFill>
                            <a:srgbClr val="000000"/>
                          </a:solidFill>
                          <a:latin typeface="Times New Roman"/>
                          <a:ea typeface="ＭＳ Ｐゴシック"/>
                          <a:cs typeface="Times New Roman"/>
                        </a:rPr>
                        <a:t>Step 2</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5255" algn="ctr">
                        <a:spcAft>
                          <a:spcPts val="0"/>
                        </a:spcAft>
                      </a:pPr>
                      <a:r>
                        <a:rPr lang="en-US" sz="2000" b="1" kern="0">
                          <a:solidFill>
                            <a:srgbClr val="000000"/>
                          </a:solidFill>
                          <a:latin typeface="Times New Roman"/>
                          <a:ea typeface="ＭＳ Ｐゴシック"/>
                          <a:cs typeface="Times New Roman"/>
                        </a:rPr>
                        <a:t>Step 3</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5255" algn="ctr">
                        <a:spcAft>
                          <a:spcPts val="0"/>
                        </a:spcAft>
                      </a:pPr>
                      <a:r>
                        <a:rPr lang="en-US" sz="2000" b="1" kern="0">
                          <a:solidFill>
                            <a:srgbClr val="000000"/>
                          </a:solidFill>
                          <a:latin typeface="Times New Roman"/>
                          <a:ea typeface="ＭＳ Ｐゴシック"/>
                          <a:cs typeface="Times New Roman"/>
                        </a:rPr>
                        <a:t>Step 4</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5255" algn="ctr">
                        <a:spcAft>
                          <a:spcPts val="0"/>
                        </a:spcAft>
                      </a:pPr>
                      <a:r>
                        <a:rPr lang="en-US" sz="2000" b="1" kern="0">
                          <a:solidFill>
                            <a:srgbClr val="000000"/>
                          </a:solidFill>
                          <a:latin typeface="Times New Roman"/>
                          <a:ea typeface="ＭＳ Ｐゴシック"/>
                          <a:cs typeface="Times New Roman"/>
                        </a:rPr>
                        <a:t>Step 5</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smtClean="0">
                          <a:latin typeface="Century"/>
                          <a:ea typeface="ＭＳ 明朝"/>
                          <a:cs typeface="Times New Roman"/>
                        </a:rPr>
                        <a:t>平均</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386">
                <a:tc>
                  <a:txBody>
                    <a:bodyPr/>
                    <a:lstStyle/>
                    <a:p>
                      <a:pPr algn="ctr">
                        <a:spcAft>
                          <a:spcPts val="0"/>
                        </a:spcAft>
                      </a:pPr>
                      <a:r>
                        <a:rPr lang="ja-JP" altLang="en-US" sz="2000" kern="100" dirty="0" smtClean="0">
                          <a:latin typeface="Century"/>
                          <a:ea typeface="ＭＳ 明朝"/>
                          <a:cs typeface="Times New Roman"/>
                        </a:rPr>
                        <a:t>米</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0" dirty="0">
                          <a:solidFill>
                            <a:srgbClr val="000000"/>
                          </a:solidFill>
                          <a:latin typeface="Times New Roman"/>
                          <a:ea typeface="ＭＳ Ｐゴシック"/>
                          <a:cs typeface="Times New Roman"/>
                        </a:rPr>
                        <a:t>23%</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0">
                          <a:solidFill>
                            <a:srgbClr val="000000"/>
                          </a:solidFill>
                          <a:latin typeface="Times New Roman"/>
                          <a:ea typeface="ＭＳ Ｐゴシック"/>
                          <a:cs typeface="Times New Roman"/>
                        </a:rPr>
                        <a:t>37%</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0">
                          <a:solidFill>
                            <a:srgbClr val="000000"/>
                          </a:solidFill>
                          <a:latin typeface="Times New Roman"/>
                          <a:ea typeface="ＭＳ Ｐゴシック"/>
                          <a:cs typeface="Times New Roman"/>
                        </a:rPr>
                        <a:t>27%</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0">
                          <a:solidFill>
                            <a:srgbClr val="000000"/>
                          </a:solidFill>
                          <a:latin typeface="Times New Roman"/>
                          <a:ea typeface="ＭＳ Ｐゴシック"/>
                          <a:cs typeface="Times New Roman"/>
                        </a:rPr>
                        <a:t>12%</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0">
                          <a:solidFill>
                            <a:srgbClr val="000000"/>
                          </a:solidFill>
                          <a:latin typeface="Times New Roman"/>
                          <a:ea typeface="ＭＳ Ｐゴシック"/>
                          <a:cs typeface="Times New Roman"/>
                        </a:rPr>
                        <a:t>2%</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2400" b="1" i="0" u="none" strike="noStrike" dirty="0">
                          <a:solidFill>
                            <a:srgbClr val="000000"/>
                          </a:solidFill>
                          <a:latin typeface="ＭＳ Ｐゴシック"/>
                        </a:rPr>
                        <a:t>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386">
                <a:tc>
                  <a:txBody>
                    <a:bodyPr/>
                    <a:lstStyle/>
                    <a:p>
                      <a:pPr algn="ctr">
                        <a:spcAft>
                          <a:spcPts val="0"/>
                        </a:spcAft>
                      </a:pPr>
                      <a:r>
                        <a:rPr lang="ja-JP" altLang="en-US" sz="2000" kern="100" dirty="0" smtClean="0">
                          <a:latin typeface="Century"/>
                          <a:ea typeface="ＭＳ 明朝"/>
                          <a:cs typeface="Times New Roman"/>
                        </a:rPr>
                        <a:t>韓</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0" dirty="0">
                          <a:solidFill>
                            <a:srgbClr val="000000"/>
                          </a:solidFill>
                          <a:latin typeface="Times New Roman"/>
                          <a:ea typeface="ＭＳ Ｐゴシック"/>
                          <a:cs typeface="Times New Roman"/>
                        </a:rPr>
                        <a:t>3%</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0" dirty="0">
                          <a:solidFill>
                            <a:srgbClr val="000000"/>
                          </a:solidFill>
                          <a:latin typeface="Times New Roman"/>
                          <a:ea typeface="ＭＳ Ｐゴシック"/>
                          <a:cs typeface="Times New Roman"/>
                        </a:rPr>
                        <a:t>42%</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0">
                          <a:solidFill>
                            <a:srgbClr val="000000"/>
                          </a:solidFill>
                          <a:latin typeface="Times New Roman"/>
                          <a:ea typeface="ＭＳ Ｐゴシック"/>
                          <a:cs typeface="Times New Roman"/>
                        </a:rPr>
                        <a:t>40%</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0">
                          <a:solidFill>
                            <a:srgbClr val="000000"/>
                          </a:solidFill>
                          <a:latin typeface="Times New Roman"/>
                          <a:ea typeface="ＭＳ Ｐゴシック"/>
                          <a:cs typeface="Times New Roman"/>
                        </a:rPr>
                        <a:t>13%</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0">
                          <a:solidFill>
                            <a:srgbClr val="000000"/>
                          </a:solidFill>
                          <a:latin typeface="Times New Roman"/>
                          <a:ea typeface="ＭＳ Ｐゴシック"/>
                          <a:cs typeface="Times New Roman"/>
                        </a:rPr>
                        <a:t>2%</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2400" b="1" i="0" u="none" strike="noStrike" dirty="0">
                          <a:solidFill>
                            <a:srgbClr val="000000"/>
                          </a:solidFill>
                          <a:latin typeface="ＭＳ Ｐゴシック"/>
                        </a:rPr>
                        <a:t>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386">
                <a:tc>
                  <a:txBody>
                    <a:bodyPr/>
                    <a:lstStyle/>
                    <a:p>
                      <a:pPr algn="ctr">
                        <a:spcAft>
                          <a:spcPts val="0"/>
                        </a:spcAft>
                      </a:pPr>
                      <a:r>
                        <a:rPr lang="ja-JP" altLang="en-US" sz="2000" kern="100" dirty="0" smtClean="0">
                          <a:latin typeface="Century"/>
                          <a:ea typeface="ＭＳ 明朝"/>
                          <a:cs typeface="Times New Roman"/>
                        </a:rPr>
                        <a:t>中</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0">
                          <a:solidFill>
                            <a:srgbClr val="000000"/>
                          </a:solidFill>
                          <a:latin typeface="Times New Roman"/>
                          <a:ea typeface="ＭＳ Ｐゴシック"/>
                          <a:cs typeface="Times New Roman"/>
                        </a:rPr>
                        <a:t>0%</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0">
                          <a:solidFill>
                            <a:srgbClr val="000000"/>
                          </a:solidFill>
                          <a:latin typeface="Times New Roman"/>
                          <a:ea typeface="ＭＳ Ｐゴシック"/>
                          <a:cs typeface="Times New Roman"/>
                        </a:rPr>
                        <a:t>25%</a:t>
                      </a:r>
                      <a:endParaRPr lang="ja-JP" sz="200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0" dirty="0">
                          <a:solidFill>
                            <a:srgbClr val="000000"/>
                          </a:solidFill>
                          <a:latin typeface="Times New Roman"/>
                          <a:ea typeface="ＭＳ Ｐゴシック"/>
                          <a:cs typeface="Times New Roman"/>
                        </a:rPr>
                        <a:t>35%</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0" dirty="0">
                          <a:solidFill>
                            <a:srgbClr val="000000"/>
                          </a:solidFill>
                          <a:latin typeface="Times New Roman"/>
                          <a:ea typeface="ＭＳ Ｐゴシック"/>
                          <a:cs typeface="Times New Roman"/>
                        </a:rPr>
                        <a:t>37%</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9705" algn="ctr">
                        <a:spcAft>
                          <a:spcPts val="0"/>
                        </a:spcAft>
                      </a:pPr>
                      <a:r>
                        <a:rPr lang="en-US" sz="2000" kern="0" dirty="0">
                          <a:solidFill>
                            <a:srgbClr val="000000"/>
                          </a:solidFill>
                          <a:latin typeface="Times New Roman"/>
                          <a:ea typeface="ＭＳ Ｐゴシック"/>
                          <a:cs typeface="Times New Roman"/>
                        </a:rPr>
                        <a:t>3%</a:t>
                      </a:r>
                      <a:endParaRPr lang="ja-JP" sz="200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2400" b="1" i="0" u="none" strike="noStrike" dirty="0">
                          <a:solidFill>
                            <a:srgbClr val="000000"/>
                          </a:solidFill>
                          <a:latin typeface="ＭＳ Ｐゴシック"/>
                        </a:rPr>
                        <a:t>3.2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50" name="Rectangle 2"/>
          <p:cNvSpPr>
            <a:spLocks noChangeArrowheads="1"/>
          </p:cNvSpPr>
          <p:nvPr/>
        </p:nvSpPr>
        <p:spPr bwMode="auto">
          <a:xfrm>
            <a:off x="3563888" y="5917922"/>
            <a:ext cx="453650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9388"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Arial" pitchFamily="34" charset="0"/>
                <a:ea typeface="ＭＳ Ｐゴシック" pitchFamily="50" charset="-128"/>
              </a:rPr>
              <a:t>話者による成功立</a:t>
            </a:r>
            <a:endParaRPr kumimoji="1" lang="en-US" altLang="ja-JP" sz="2400" b="0" i="0" u="none" strike="noStrike" cap="none" normalizeH="0" baseline="0" dirty="0" smtClean="0">
              <a:ln>
                <a:noFill/>
              </a:ln>
              <a:solidFill>
                <a:schemeClr val="tx1"/>
              </a:solidFill>
              <a:effectLst/>
              <a:latin typeface="Arial" pitchFamily="34" charset="0"/>
              <a:ea typeface="ＭＳ Ｐゴシック" pitchFamily="50" charset="-128"/>
            </a:endParaRPr>
          </a:p>
        </p:txBody>
      </p:sp>
    </p:spTree>
    <p:extLst>
      <p:ext uri="{BB962C8B-B14F-4D97-AF65-F5344CB8AC3E}">
        <p14:creationId xmlns:p14="http://schemas.microsoft.com/office/powerpoint/2010/main" val="19308876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827584" y="1340769"/>
            <a:ext cx="7632847" cy="4862554"/>
          </a:xfrm>
        </p:spPr>
        <p:txBody>
          <a:bodyPr/>
          <a:lstStyle/>
          <a:p>
            <a:pPr algn="ctr"/>
            <a:r>
              <a:rPr lang="ja-JP" altLang="en-US" sz="3600" b="1" i="1" dirty="0">
                <a:latin typeface="Century" pitchFamily="18" charset="0"/>
                <a:ea typeface="ＭＳ 明朝" pitchFamily="17" charset="-128"/>
                <a:sym typeface="Times New Roman" pitchFamily="18" charset="0"/>
              </a:rPr>
              <a:t>ほとんど</a:t>
            </a:r>
            <a:r>
              <a:rPr lang="zh-CN" sz="3600" b="1" i="1" dirty="0" smtClean="0">
                <a:latin typeface="Century" pitchFamily="18" charset="0"/>
                <a:ea typeface="ＭＳ 明朝" pitchFamily="17" charset="-128"/>
                <a:sym typeface="Times New Roman" pitchFamily="18" charset="0"/>
              </a:rPr>
              <a:t>の</a:t>
            </a:r>
            <a:r>
              <a:rPr lang="zh-CN" sz="3600" b="1" i="1" dirty="0">
                <a:latin typeface="Century" pitchFamily="18" charset="0"/>
                <a:ea typeface="ＭＳ 明朝" pitchFamily="17" charset="-128"/>
                <a:sym typeface="Times New Roman" pitchFamily="18" charset="0"/>
              </a:rPr>
              <a:t>会話が成立</a:t>
            </a:r>
            <a:r>
              <a:rPr lang="zh-CN" sz="3600" b="1" i="1" dirty="0" smtClean="0">
                <a:latin typeface="Century" pitchFamily="18" charset="0"/>
                <a:ea typeface="ＭＳ 明朝" pitchFamily="17" charset="-128"/>
                <a:sym typeface="Times New Roman" pitchFamily="18" charset="0"/>
              </a:rPr>
              <a:t>できる</a:t>
            </a:r>
            <a:endParaRPr lang="en-US" altLang="zh-CN" sz="3600" b="1" i="1" dirty="0" smtClean="0">
              <a:latin typeface="Century" pitchFamily="18" charset="0"/>
              <a:ea typeface="ＭＳ 明朝" pitchFamily="17" charset="-128"/>
              <a:sym typeface="Times New Roman" pitchFamily="18" charset="0"/>
            </a:endParaRPr>
          </a:p>
          <a:p>
            <a:pPr algn="ctr">
              <a:buNone/>
            </a:pPr>
            <a:endParaRPr lang="en-US" altLang="zh-CN" sz="3600" b="1" i="1" dirty="0" smtClean="0">
              <a:latin typeface="Century" pitchFamily="18" charset="0"/>
              <a:ea typeface="ＭＳ 明朝" pitchFamily="17" charset="-128"/>
              <a:sym typeface="Times New Roman" pitchFamily="18" charset="0"/>
            </a:endParaRPr>
          </a:p>
        </p:txBody>
      </p:sp>
      <p:sp>
        <p:nvSpPr>
          <p:cNvPr id="4" name="日付プレースホルダ 3"/>
          <p:cNvSpPr>
            <a:spLocks noGrp="1"/>
          </p:cNvSpPr>
          <p:nvPr>
            <p:ph type="dt" sz="half" idx="10"/>
          </p:nvPr>
        </p:nvSpPr>
        <p:spPr/>
        <p:txBody>
          <a:bodyPr/>
          <a:lstStyle/>
          <a:p>
            <a:fld id="{A98162AB-BEBB-423F-9293-80A861BDF9A2}" type="datetime1">
              <a:rPr lang="ja-JP" altLang="en-US"/>
              <a:pPr/>
              <a:t>2016/4/1</a:t>
            </a:fld>
            <a:endParaRPr lang="ja-JP" altLang="en-US" sz="1800"/>
          </a:p>
        </p:txBody>
      </p:sp>
      <p:sp>
        <p:nvSpPr>
          <p:cNvPr id="76802" name="Rectangle 2"/>
          <p:cNvSpPr>
            <a:spLocks noGrp="1" noChangeArrowheads="1"/>
          </p:cNvSpPr>
          <p:nvPr>
            <p:ph type="title"/>
          </p:nvPr>
        </p:nvSpPr>
        <p:spPr/>
        <p:txBody>
          <a:bodyPr>
            <a:normAutofit fontScale="90000"/>
          </a:bodyPr>
          <a:lstStyle/>
          <a:p>
            <a:r>
              <a:rPr lang="ja-JP" altLang="en-US" dirty="0" smtClean="0"/>
              <a:t>アコモデーション</a:t>
            </a:r>
            <a:r>
              <a:rPr lang="ja-JP" altLang="en-US" dirty="0"/>
              <a:t>スキル</a:t>
            </a:r>
            <a:r>
              <a:rPr lang="ja-JP" altLang="en-US" sz="4400" i="1" dirty="0" smtClean="0">
                <a:latin typeface="Century" pitchFamily="18" charset="0"/>
                <a:ea typeface="ＭＳ 明朝" pitchFamily="17" charset="-128"/>
                <a:sym typeface="Times New Roman" pitchFamily="18" charset="0"/>
              </a:rPr>
              <a:t>を使えば</a:t>
            </a:r>
            <a:r>
              <a:rPr lang="zh-CN" altLang="ja-JP" sz="4400" i="1" dirty="0" smtClean="0">
                <a:latin typeface="Century" pitchFamily="18" charset="0"/>
                <a:ea typeface="ＭＳ 明朝" pitchFamily="17" charset="-128"/>
                <a:sym typeface="Times New Roman" pitchFamily="18" charset="0"/>
              </a:rPr>
              <a:t>＝</a:t>
            </a:r>
            <a:endParaRPr lang="ja-JP" altLang="ja-JP" dirty="0"/>
          </a:p>
        </p:txBody>
      </p:sp>
      <p:pic>
        <p:nvPicPr>
          <p:cNvPr id="16385" name="Picture 1" descr="C:\Program Files\Microsoft Office\MEDIA\CAGCAT10\j0302953.jpg"/>
          <p:cNvPicPr>
            <a:picLocks noChangeAspect="1" noChangeArrowheads="1"/>
          </p:cNvPicPr>
          <p:nvPr/>
        </p:nvPicPr>
        <p:blipFill>
          <a:blip r:embed="rId2" cstate="print"/>
          <a:srcRect/>
          <a:stretch>
            <a:fillRect/>
          </a:stretch>
        </p:blipFill>
        <p:spPr bwMode="auto">
          <a:xfrm>
            <a:off x="3275856" y="2636912"/>
            <a:ext cx="2762873" cy="3657600"/>
          </a:xfrm>
          <a:prstGeom prst="rect">
            <a:avLst/>
          </a:prstGeom>
          <a:noFill/>
        </p:spPr>
      </p:pic>
    </p:spTree>
    <p:extLst>
      <p:ext uri="{BB962C8B-B14F-4D97-AF65-F5344CB8AC3E}">
        <p14:creationId xmlns:p14="http://schemas.microsoft.com/office/powerpoint/2010/main" val="14304519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ＰＡＲＴ　２　　ＹＯＵＲ　ＴＵＲＮ</a:t>
            </a:r>
            <a:endParaRPr kumimoji="1" lang="ja-JP" altLang="en-US" dirty="0"/>
          </a:p>
        </p:txBody>
      </p:sp>
      <p:sp>
        <p:nvSpPr>
          <p:cNvPr id="4" name="コンテンツ プレースホルダー 3"/>
          <p:cNvSpPr>
            <a:spLocks noGrp="1"/>
          </p:cNvSpPr>
          <p:nvPr>
            <p:ph idx="1"/>
          </p:nvPr>
        </p:nvSpPr>
        <p:spPr>
          <a:xfrm>
            <a:off x="872067" y="2675467"/>
            <a:ext cx="7408333" cy="2185214"/>
          </a:xfrm>
          <a:prstGeom prst="rect">
            <a:avLst/>
          </a:prstGeom>
        </p:spPr>
        <p:txBody>
          <a:bodyPr wrap="square">
            <a:spAutoFit/>
          </a:bodyPr>
          <a:lstStyle/>
          <a:p>
            <a:pPr lvl="0"/>
            <a:r>
              <a:rPr lang="en-US" altLang="ja-JP" sz="4000" dirty="0"/>
              <a:t>Speaker </a:t>
            </a:r>
            <a:r>
              <a:rPr lang="en-US" altLang="ja-JP" sz="4000" dirty="0" smtClean="0"/>
              <a:t>strategies</a:t>
            </a:r>
          </a:p>
          <a:p>
            <a:pPr lvl="0"/>
            <a:r>
              <a:rPr lang="en-US" altLang="ja-JP" sz="4000" dirty="0" smtClean="0"/>
              <a:t>Listener </a:t>
            </a:r>
            <a:r>
              <a:rPr lang="en-US" altLang="ja-JP" sz="4000" dirty="0"/>
              <a:t>strategies</a:t>
            </a:r>
            <a:endParaRPr lang="ja-JP" altLang="ja-JP" sz="4000" dirty="0"/>
          </a:p>
          <a:p>
            <a:pPr lvl="0"/>
            <a:r>
              <a:rPr lang="en-US" altLang="ja-JP" sz="4000" dirty="0" smtClean="0"/>
              <a:t>Language </a:t>
            </a:r>
            <a:r>
              <a:rPr lang="en-US" altLang="ja-JP" sz="4000" dirty="0"/>
              <a:t>negotiation</a:t>
            </a:r>
            <a:endParaRPr lang="ja-JP" altLang="ja-JP" sz="4000" dirty="0"/>
          </a:p>
        </p:txBody>
      </p:sp>
    </p:spTree>
    <p:extLst>
      <p:ext uri="{BB962C8B-B14F-4D97-AF65-F5344CB8AC3E}">
        <p14:creationId xmlns:p14="http://schemas.microsoft.com/office/powerpoint/2010/main" val="15263363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258400"/>
          </a:xfrm>
        </p:spPr>
        <p:txBody>
          <a:bodyPr>
            <a:normAutofit fontScale="90000"/>
          </a:bodyPr>
          <a:lstStyle/>
          <a:p>
            <a:pPr lvl="0"/>
            <a:r>
              <a:rPr lang="en-US" altLang="ja-JP" dirty="0" smtClean="0">
                <a:solidFill>
                  <a:schemeClr val="tx1"/>
                </a:solidFill>
              </a:rPr>
              <a:t/>
            </a:r>
            <a:br>
              <a:rPr lang="en-US" altLang="ja-JP" dirty="0" smtClean="0">
                <a:solidFill>
                  <a:schemeClr val="tx1"/>
                </a:solidFill>
              </a:rPr>
            </a:br>
            <a:r>
              <a:rPr lang="en-US" altLang="ja-JP" dirty="0" smtClean="0">
                <a:solidFill>
                  <a:schemeClr val="tx1"/>
                </a:solidFill>
              </a:rPr>
              <a:t> </a:t>
            </a:r>
            <a:r>
              <a:rPr lang="en-US" altLang="ja-JP" dirty="0">
                <a:solidFill>
                  <a:schemeClr val="tx1"/>
                </a:solidFill>
              </a:rPr>
              <a:t>accommodation </a:t>
            </a:r>
            <a:r>
              <a:rPr lang="en-US" altLang="ja-JP" dirty="0" smtClean="0">
                <a:solidFill>
                  <a:schemeClr val="tx1"/>
                </a:solidFill>
              </a:rPr>
              <a:t>skills (1)</a:t>
            </a:r>
            <a:br>
              <a:rPr lang="en-US" altLang="ja-JP" dirty="0" smtClean="0">
                <a:solidFill>
                  <a:schemeClr val="tx1"/>
                </a:solidFill>
              </a:rPr>
            </a:br>
            <a:r>
              <a:rPr kumimoji="1" lang="en-US" altLang="ja-JP" sz="4400" kern="1200" dirty="0" smtClean="0">
                <a:solidFill>
                  <a:schemeClr val="tx1"/>
                </a:solidFill>
                <a:latin typeface="+mj-lt"/>
                <a:ea typeface="+mj-ea"/>
                <a:cs typeface="+mj-cs"/>
              </a:rPr>
              <a:t>Speaker Skills</a:t>
            </a:r>
            <a:endParaRPr kumimoji="1" lang="ja-JP" altLang="en-US" dirty="0"/>
          </a:p>
        </p:txBody>
      </p:sp>
      <p:sp>
        <p:nvSpPr>
          <p:cNvPr id="3" name="コンテンツ プレースホルダ 2"/>
          <p:cNvSpPr>
            <a:spLocks noGrp="1"/>
          </p:cNvSpPr>
          <p:nvPr>
            <p:ph idx="1"/>
          </p:nvPr>
        </p:nvSpPr>
        <p:spPr>
          <a:xfrm>
            <a:off x="872067" y="2675467"/>
            <a:ext cx="7804389" cy="3450696"/>
          </a:xfrm>
        </p:spPr>
        <p:txBody>
          <a:bodyPr>
            <a:normAutofit/>
          </a:bodyPr>
          <a:lstStyle/>
          <a:p>
            <a:pPr marL="0" lvl="0" indent="0">
              <a:buNone/>
            </a:pPr>
            <a:endParaRPr kumimoji="1" lang="ja-JP" altLang="ja-JP" sz="4400" kern="1200" dirty="0" smtClean="0">
              <a:solidFill>
                <a:schemeClr val="tx1"/>
              </a:solidFill>
              <a:latin typeface="+mj-lt"/>
              <a:ea typeface="+mj-ea"/>
              <a:cs typeface="+mj-cs"/>
            </a:endParaRPr>
          </a:p>
          <a:p>
            <a:pPr marL="742950" lvl="0" indent="-742950">
              <a:buFont typeface="+mj-lt"/>
              <a:buAutoNum type="arabicPeriod"/>
            </a:pPr>
            <a:r>
              <a:rPr kumimoji="1" lang="en-US" altLang="ja-JP" sz="4400" kern="1200" dirty="0" smtClean="0">
                <a:solidFill>
                  <a:schemeClr val="tx1"/>
                </a:solidFill>
                <a:latin typeface="+mj-lt"/>
                <a:ea typeface="+mj-ea"/>
                <a:cs typeface="+mj-cs"/>
              </a:rPr>
              <a:t>Clarification of understanding</a:t>
            </a:r>
            <a:endParaRPr kumimoji="1" lang="ja-JP" altLang="ja-JP" sz="4400" kern="1200" dirty="0" smtClean="0">
              <a:solidFill>
                <a:schemeClr val="tx1"/>
              </a:solidFill>
              <a:latin typeface="+mj-lt"/>
              <a:ea typeface="+mj-ea"/>
              <a:cs typeface="+mj-cs"/>
            </a:endParaRPr>
          </a:p>
          <a:p>
            <a:pPr marL="742950" lvl="0" indent="-742950">
              <a:buFont typeface="+mj-lt"/>
              <a:buAutoNum type="arabicPeriod"/>
            </a:pPr>
            <a:r>
              <a:rPr kumimoji="1" lang="en-US" altLang="ja-JP" sz="4400" kern="1200" dirty="0" smtClean="0">
                <a:solidFill>
                  <a:schemeClr val="tx1"/>
                </a:solidFill>
                <a:latin typeface="+mj-lt"/>
                <a:ea typeface="+mj-ea"/>
                <a:cs typeface="+mj-cs"/>
              </a:rPr>
              <a:t>Rephrasing in simpler words</a:t>
            </a:r>
            <a:endParaRPr kumimoji="1" lang="ja-JP" altLang="ja-JP" sz="4400" kern="1200" dirty="0" smtClean="0">
              <a:solidFill>
                <a:schemeClr val="tx1"/>
              </a:solidFill>
              <a:latin typeface="+mj-lt"/>
              <a:ea typeface="+mj-ea"/>
              <a:cs typeface="+mj-cs"/>
            </a:endParaRPr>
          </a:p>
          <a:p>
            <a:pPr lvl="0"/>
            <a:endParaRPr kumimoji="1" lang="en-US" altLang="ja-JP" sz="4400" kern="1200" dirty="0" smtClean="0">
              <a:solidFill>
                <a:schemeClr val="tx1"/>
              </a:solidFill>
              <a:latin typeface="+mj-lt"/>
              <a:ea typeface="+mj-ea"/>
              <a:cs typeface="+mj-cs"/>
            </a:endParaRPr>
          </a:p>
        </p:txBody>
      </p:sp>
    </p:spTree>
    <p:extLst>
      <p:ext uri="{BB962C8B-B14F-4D97-AF65-F5344CB8AC3E}">
        <p14:creationId xmlns:p14="http://schemas.microsoft.com/office/powerpoint/2010/main" val="29511693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8328"/>
            <a:ext cx="8229600" cy="1578504"/>
          </a:xfrm>
        </p:spPr>
        <p:txBody>
          <a:bodyPr>
            <a:normAutofit fontScale="90000"/>
          </a:bodyPr>
          <a:lstStyle/>
          <a:p>
            <a:r>
              <a:rPr lang="en-US" altLang="ja-JP" dirty="0" smtClean="0"/>
              <a:t>Practice for (1) Clarification </a:t>
            </a:r>
            <a:r>
              <a:rPr lang="en-US" altLang="ja-JP" dirty="0"/>
              <a:t>of </a:t>
            </a:r>
            <a:r>
              <a:rPr lang="en-US" altLang="ja-JP" dirty="0" smtClean="0"/>
              <a:t>understanding</a:t>
            </a:r>
            <a:r>
              <a:rPr lang="ja-JP" altLang="ja-JP" dirty="0" smtClean="0"/>
              <a:t/>
            </a:r>
            <a:br>
              <a:rPr lang="ja-JP" altLang="ja-JP" dirty="0" smtClean="0"/>
            </a:br>
            <a:endParaRPr kumimoji="1" lang="ja-JP" altLang="en-US" dirty="0"/>
          </a:p>
        </p:txBody>
      </p:sp>
      <p:sp>
        <p:nvSpPr>
          <p:cNvPr id="3" name="コンテンツ プレースホルダ 2"/>
          <p:cNvSpPr>
            <a:spLocks noGrp="1"/>
          </p:cNvSpPr>
          <p:nvPr>
            <p:ph idx="1"/>
          </p:nvPr>
        </p:nvSpPr>
        <p:spPr>
          <a:xfrm>
            <a:off x="683569" y="2348880"/>
            <a:ext cx="8280920" cy="3960440"/>
          </a:xfrm>
        </p:spPr>
        <p:txBody>
          <a:bodyPr>
            <a:normAutofit/>
          </a:bodyPr>
          <a:lstStyle/>
          <a:p>
            <a:pPr lvl="0"/>
            <a:r>
              <a:rPr lang="en-US" altLang="ja-JP" sz="3600" dirty="0" smtClean="0"/>
              <a:t>In a pair, Person A explains how to go to their house.</a:t>
            </a:r>
          </a:p>
          <a:p>
            <a:pPr lvl="0"/>
            <a:r>
              <a:rPr lang="en-US" altLang="ja-JP" sz="3600" dirty="0" smtClean="0"/>
              <a:t> Make sure that the other person has understood each instruction</a:t>
            </a:r>
            <a:endParaRPr lang="ja-JP" altLang="ja-JP" sz="3600" dirty="0" smtClean="0"/>
          </a:p>
          <a:p>
            <a:r>
              <a:rPr lang="en-US" altLang="ja-JP" sz="3600" dirty="0" smtClean="0"/>
              <a:t>Useful phrases: Know what I mean? Do you understand? Got that? OK? Etc.</a:t>
            </a:r>
          </a:p>
          <a:p>
            <a:endParaRPr kumimoji="1" lang="ja-JP" altLang="en-US" dirty="0" smtClean="0"/>
          </a:p>
        </p:txBody>
      </p:sp>
    </p:spTree>
    <p:extLst>
      <p:ext uri="{BB962C8B-B14F-4D97-AF65-F5344CB8AC3E}">
        <p14:creationId xmlns:p14="http://schemas.microsoft.com/office/powerpoint/2010/main" val="15984024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lvl="0"/>
            <a:r>
              <a:rPr lang="en-US" altLang="ja-JP" dirty="0"/>
              <a:t>Practice for </a:t>
            </a:r>
            <a:r>
              <a:rPr lang="en-US" altLang="ja-JP" dirty="0" smtClean="0"/>
              <a:t>(2) </a:t>
            </a:r>
            <a:br>
              <a:rPr lang="en-US" altLang="ja-JP" dirty="0" smtClean="0"/>
            </a:br>
            <a:r>
              <a:rPr lang="en-US" altLang="ja-JP" dirty="0" smtClean="0"/>
              <a:t>Paraphrasing</a:t>
            </a:r>
            <a:endParaRPr kumimoji="1" lang="ja-JP" altLang="en-US" dirty="0"/>
          </a:p>
        </p:txBody>
      </p:sp>
      <p:sp>
        <p:nvSpPr>
          <p:cNvPr id="3" name="コンテンツ プレースホルダ 2"/>
          <p:cNvSpPr>
            <a:spLocks noGrp="1"/>
          </p:cNvSpPr>
          <p:nvPr>
            <p:ph idx="1"/>
          </p:nvPr>
        </p:nvSpPr>
        <p:spPr>
          <a:xfrm>
            <a:off x="467545" y="2492896"/>
            <a:ext cx="8208912" cy="3960440"/>
          </a:xfr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altLang="ja-JP" sz="4000" dirty="0" smtClean="0"/>
              <a:t>Person B tells Person A the ghost or fish story. Stop at each Japanese word. Try to describe the word. You cannot say it either in Japanese or English, but if your partner says either one you may continue.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altLang="ja-JP" dirty="0" smtClean="0"/>
          </a:p>
        </p:txBody>
      </p:sp>
    </p:spTree>
    <p:extLst>
      <p:ext uri="{BB962C8B-B14F-4D97-AF65-F5344CB8AC3E}">
        <p14:creationId xmlns:p14="http://schemas.microsoft.com/office/powerpoint/2010/main" val="36620076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lvl="0"/>
            <a:r>
              <a:rPr lang="en-US" altLang="ja-JP" dirty="0">
                <a:solidFill>
                  <a:schemeClr val="tx1"/>
                </a:solidFill>
              </a:rPr>
              <a:t>accommodation skills </a:t>
            </a:r>
            <a:r>
              <a:rPr lang="en-US" altLang="ja-JP" dirty="0" smtClean="0">
                <a:solidFill>
                  <a:schemeClr val="tx1"/>
                </a:solidFill>
              </a:rPr>
              <a:t>(2)</a:t>
            </a:r>
            <a:r>
              <a:rPr lang="en-US" altLang="ja-JP" dirty="0">
                <a:solidFill>
                  <a:schemeClr val="tx1"/>
                </a:solidFill>
              </a:rPr>
              <a:t/>
            </a:r>
            <a:br>
              <a:rPr lang="en-US" altLang="ja-JP" dirty="0">
                <a:solidFill>
                  <a:schemeClr val="tx1"/>
                </a:solidFill>
              </a:rPr>
            </a:br>
            <a:r>
              <a:rPr kumimoji="1" lang="en-US" altLang="ja-JP" sz="4400" kern="1200" dirty="0" smtClean="0">
                <a:solidFill>
                  <a:schemeClr val="tx1"/>
                </a:solidFill>
                <a:latin typeface="+mj-lt"/>
                <a:ea typeface="+mj-ea"/>
                <a:cs typeface="+mj-cs"/>
              </a:rPr>
              <a:t>Listener Skills</a:t>
            </a:r>
            <a:endParaRPr kumimoji="1" lang="ja-JP" altLang="en-US" dirty="0"/>
          </a:p>
        </p:txBody>
      </p:sp>
      <p:sp>
        <p:nvSpPr>
          <p:cNvPr id="3" name="コンテンツ プレースホルダ 2"/>
          <p:cNvSpPr>
            <a:spLocks noGrp="1"/>
          </p:cNvSpPr>
          <p:nvPr>
            <p:ph idx="1"/>
          </p:nvPr>
        </p:nvSpPr>
        <p:spPr/>
        <p:txBody>
          <a:bodyPr>
            <a:normAutofit/>
          </a:bodyPr>
          <a:lstStyle/>
          <a:p>
            <a:pPr marL="0" lvl="0" indent="0">
              <a:buNone/>
            </a:pPr>
            <a:r>
              <a:rPr kumimoji="1" lang="en-US" altLang="ja-JP" sz="4400" kern="1200" dirty="0" smtClean="0">
                <a:solidFill>
                  <a:schemeClr val="tx1"/>
                </a:solidFill>
                <a:latin typeface="+mj-lt"/>
                <a:ea typeface="+mj-ea"/>
                <a:cs typeface="+mj-cs"/>
              </a:rPr>
              <a:t>3. Repeating </a:t>
            </a:r>
            <a:r>
              <a:rPr lang="en-US" altLang="ja-JP" sz="4400" dirty="0" smtClean="0">
                <a:solidFill>
                  <a:schemeClr val="tx1"/>
                </a:solidFill>
                <a:latin typeface="+mj-lt"/>
                <a:ea typeface="+mj-ea"/>
                <a:cs typeface="+mj-cs"/>
              </a:rPr>
              <a:t>and </a:t>
            </a:r>
            <a:r>
              <a:rPr lang="en-US" altLang="ja-JP" sz="4400" dirty="0" err="1" smtClean="0">
                <a:solidFill>
                  <a:schemeClr val="tx1"/>
                </a:solidFill>
                <a:latin typeface="+mj-lt"/>
                <a:ea typeface="+mj-ea"/>
                <a:cs typeface="+mj-cs"/>
              </a:rPr>
              <a:t>Aizuchi</a:t>
            </a:r>
            <a:endParaRPr lang="ja-JP" altLang="ja-JP" sz="4400" dirty="0">
              <a:solidFill>
                <a:schemeClr val="tx1"/>
              </a:solidFill>
              <a:latin typeface="+mj-lt"/>
              <a:ea typeface="+mj-ea"/>
              <a:cs typeface="+mj-cs"/>
            </a:endParaRPr>
          </a:p>
          <a:p>
            <a:pPr marL="0" lvl="0" indent="0">
              <a:buNone/>
            </a:pPr>
            <a:r>
              <a:rPr kumimoji="1" lang="en-US" altLang="ja-JP" sz="4400" kern="1200" dirty="0" smtClean="0">
                <a:solidFill>
                  <a:schemeClr val="tx1"/>
                </a:solidFill>
                <a:latin typeface="+mj-lt"/>
                <a:ea typeface="+mj-ea"/>
                <a:cs typeface="+mj-cs"/>
              </a:rPr>
              <a:t>4. Asking for clarification</a:t>
            </a:r>
          </a:p>
          <a:p>
            <a:pPr marL="742950" lvl="0" indent="-742950">
              <a:buFont typeface="+mj-lt"/>
              <a:buAutoNum type="arabicPeriod"/>
            </a:pPr>
            <a:endParaRPr lang="en-US" altLang="ja-JP" sz="4400" dirty="0">
              <a:solidFill>
                <a:schemeClr val="tx1"/>
              </a:solidFill>
              <a:latin typeface="+mj-lt"/>
              <a:ea typeface="+mj-ea"/>
              <a:cs typeface="+mj-cs"/>
            </a:endParaRPr>
          </a:p>
          <a:p>
            <a:pPr marL="0" lvl="0" indent="0">
              <a:buNone/>
            </a:pPr>
            <a:r>
              <a:rPr kumimoji="1" lang="en-US" altLang="ja-JP" sz="4400" kern="1200" dirty="0" smtClean="0">
                <a:solidFill>
                  <a:schemeClr val="tx1"/>
                </a:solidFill>
                <a:latin typeface="+mj-lt"/>
                <a:ea typeface="+mj-ea"/>
                <a:cs typeface="+mj-cs"/>
              </a:rPr>
              <a:t>+Language Negotiation </a:t>
            </a:r>
          </a:p>
          <a:p>
            <a:pPr lvl="0"/>
            <a:endParaRPr kumimoji="1" lang="ja-JP" altLang="ja-JP" sz="4400" kern="1200" dirty="0" smtClean="0">
              <a:solidFill>
                <a:schemeClr val="tx1"/>
              </a:solidFill>
              <a:latin typeface="+mj-lt"/>
              <a:ea typeface="+mj-ea"/>
              <a:cs typeface="+mj-cs"/>
            </a:endParaRPr>
          </a:p>
        </p:txBody>
      </p:sp>
    </p:spTree>
    <p:extLst>
      <p:ext uri="{BB962C8B-B14F-4D97-AF65-F5344CB8AC3E}">
        <p14:creationId xmlns:p14="http://schemas.microsoft.com/office/powerpoint/2010/main" val="1327806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 5"/>
          <p:cNvSpPr>
            <a:spLocks noGrp="1"/>
          </p:cNvSpPr>
          <p:nvPr>
            <p:ph type="sldNum" sz="quarter" idx="12"/>
          </p:nvPr>
        </p:nvSpPr>
        <p:spPr/>
        <p:txBody>
          <a:bodyPr/>
          <a:lstStyle/>
          <a:p>
            <a:fld id="{47842559-82FC-4DE7-8D18-66BCA1FCC4A2}" type="slidenum">
              <a:rPr lang="ja-JP" altLang="en-US"/>
              <a:pPr/>
              <a:t>3</a:t>
            </a:fld>
            <a:endParaRPr lang="en-US" altLang="ja-JP"/>
          </a:p>
        </p:txBody>
      </p:sp>
      <p:sp>
        <p:nvSpPr>
          <p:cNvPr id="215042" name="Rectangle 2"/>
          <p:cNvSpPr>
            <a:spLocks noGrp="1" noChangeArrowheads="1"/>
          </p:cNvSpPr>
          <p:nvPr>
            <p:ph type="title"/>
          </p:nvPr>
        </p:nvSpPr>
        <p:spPr>
          <a:xfrm>
            <a:off x="468313" y="332656"/>
            <a:ext cx="8280400" cy="1368152"/>
          </a:xfrm>
        </p:spPr>
        <p:txBody>
          <a:bodyPr>
            <a:normAutofit fontScale="90000"/>
          </a:bodyPr>
          <a:lstStyle/>
          <a:p>
            <a:pPr algn="ctr"/>
            <a:r>
              <a:rPr lang="en-US" altLang="ja-JP" sz="4800" dirty="0" smtClean="0">
                <a:ea typeface="ＭＳ Ｐゴシック" pitchFamily="50" charset="-128"/>
              </a:rPr>
              <a:t/>
            </a:r>
            <a:br>
              <a:rPr lang="en-US" altLang="ja-JP" sz="4800" dirty="0" smtClean="0">
                <a:ea typeface="ＭＳ Ｐゴシック" pitchFamily="50" charset="-128"/>
              </a:rPr>
            </a:br>
            <a:r>
              <a:rPr lang="ja-JP" altLang="en-US" sz="4800" dirty="0" smtClean="0">
                <a:ea typeface="ＭＳ Ｐゴシック" pitchFamily="50" charset="-128"/>
              </a:rPr>
              <a:t>グローバル人材のための</a:t>
            </a:r>
            <a:r>
              <a:rPr lang="en-US" altLang="ja-JP" sz="4800" dirty="0" smtClean="0">
                <a:ea typeface="ＭＳ Ｐゴシック" pitchFamily="50" charset="-128"/>
              </a:rPr>
              <a:t/>
            </a:r>
            <a:br>
              <a:rPr lang="en-US" altLang="ja-JP" sz="4800" dirty="0" smtClean="0">
                <a:ea typeface="ＭＳ Ｐゴシック" pitchFamily="50" charset="-128"/>
              </a:rPr>
            </a:br>
            <a:r>
              <a:rPr lang="ja-JP" altLang="en-US" sz="4800" dirty="0" smtClean="0">
                <a:ea typeface="ＭＳ Ｐゴシック" pitchFamily="50" charset="-128"/>
              </a:rPr>
              <a:t>語学ニーズ</a:t>
            </a:r>
            <a:r>
              <a:rPr lang="en-US" altLang="ja-JP" sz="3200" dirty="0" smtClean="0">
                <a:ea typeface="ＭＳ Ｐゴシック" pitchFamily="50" charset="-128"/>
              </a:rPr>
              <a:t/>
            </a:r>
            <a:br>
              <a:rPr lang="en-US" altLang="ja-JP" sz="3200" dirty="0" smtClean="0">
                <a:ea typeface="ＭＳ Ｐゴシック" pitchFamily="50" charset="-128"/>
              </a:rPr>
            </a:br>
            <a:endParaRPr lang="en-US" altLang="ja-JP" sz="3200" dirty="0">
              <a:ea typeface="ＭＳ Ｐゴシック" pitchFamily="50" charset="-128"/>
            </a:endParaRPr>
          </a:p>
        </p:txBody>
      </p:sp>
      <p:sp>
        <p:nvSpPr>
          <p:cNvPr id="215063" name="Rectangle 23"/>
          <p:cNvSpPr>
            <a:spLocks noChangeArrowheads="1"/>
          </p:cNvSpPr>
          <p:nvPr/>
        </p:nvSpPr>
        <p:spPr bwMode="auto">
          <a:xfrm>
            <a:off x="4419600" y="5338763"/>
            <a:ext cx="184150" cy="366712"/>
          </a:xfrm>
          <a:prstGeom prst="rect">
            <a:avLst/>
          </a:prstGeom>
          <a:noFill/>
          <a:ln w="9525" algn="ctr">
            <a:noFill/>
            <a:miter lim="800000"/>
            <a:headEnd/>
            <a:tailEnd/>
          </a:ln>
          <a:effectLst/>
        </p:spPr>
        <p:txBody>
          <a:bodyPr wrap="none">
            <a:spAutoFit/>
          </a:bodyPr>
          <a:lstStyle/>
          <a:p>
            <a:pPr algn="ctr">
              <a:spcBef>
                <a:spcPct val="0"/>
              </a:spcBef>
              <a:buClrTx/>
              <a:buSzTx/>
              <a:buFontTx/>
              <a:buNone/>
            </a:pPr>
            <a:endParaRPr lang="ja-JP" altLang="en-US" sz="1800" i="1">
              <a:solidFill>
                <a:schemeClr val="tx2"/>
              </a:solidFill>
              <a:latin typeface="Arial" pitchFamily="34" charset="0"/>
              <a:ea typeface="ＭＳ Ｐゴシック" pitchFamily="50" charset="-128"/>
            </a:endParaRPr>
          </a:p>
        </p:txBody>
      </p:sp>
      <p:sp>
        <p:nvSpPr>
          <p:cNvPr id="215064" name="Rectangle 24"/>
          <p:cNvSpPr>
            <a:spLocks noChangeArrowheads="1"/>
          </p:cNvSpPr>
          <p:nvPr/>
        </p:nvSpPr>
        <p:spPr bwMode="auto">
          <a:xfrm>
            <a:off x="1429745" y="2636912"/>
            <a:ext cx="6016625" cy="3416320"/>
          </a:xfrm>
          <a:prstGeom prst="rect">
            <a:avLst/>
          </a:prstGeom>
          <a:noFill/>
          <a:ln w="9525" algn="ctr">
            <a:noFill/>
            <a:miter lim="800000"/>
            <a:headEnd/>
            <a:tailEnd/>
          </a:ln>
          <a:effectLst/>
        </p:spPr>
        <p:txBody>
          <a:bodyPr wrap="square">
            <a:spAutoFit/>
          </a:bodyPr>
          <a:lstStyle/>
          <a:p>
            <a:pPr algn="ctr">
              <a:spcBef>
                <a:spcPct val="0"/>
              </a:spcBef>
              <a:buClrTx/>
              <a:buSzTx/>
              <a:buFontTx/>
              <a:buNone/>
            </a:pPr>
            <a:r>
              <a:rPr lang="en-US" altLang="ja-JP" sz="3600" i="1" dirty="0">
                <a:solidFill>
                  <a:schemeClr val="tx2"/>
                </a:solidFill>
                <a:latin typeface="Californian FB" pitchFamily="18" charset="0"/>
                <a:ea typeface="ＭＳ Ｐゴシック" pitchFamily="50" charset="-128"/>
              </a:rPr>
              <a:t>EIL = </a:t>
            </a:r>
            <a:r>
              <a:rPr lang="ja-JP" altLang="en-US" sz="3600" i="1" dirty="0" smtClean="0">
                <a:solidFill>
                  <a:schemeClr val="tx2"/>
                </a:solidFill>
                <a:latin typeface="Californian FB" pitchFamily="18" charset="0"/>
                <a:ea typeface="ＭＳ Ｐゴシック" pitchFamily="50" charset="-128"/>
              </a:rPr>
              <a:t>国際語としての英語</a:t>
            </a:r>
            <a:endParaRPr lang="en-US" altLang="ja-JP" sz="3600" i="1" dirty="0" smtClean="0">
              <a:solidFill>
                <a:schemeClr val="tx2"/>
              </a:solidFill>
              <a:latin typeface="Californian FB" pitchFamily="18" charset="0"/>
              <a:ea typeface="ＭＳ Ｐゴシック" pitchFamily="50" charset="-128"/>
            </a:endParaRPr>
          </a:p>
          <a:p>
            <a:pPr algn="ctr">
              <a:spcBef>
                <a:spcPct val="0"/>
              </a:spcBef>
              <a:buClrTx/>
              <a:buSzTx/>
              <a:buFontTx/>
              <a:buNone/>
            </a:pPr>
            <a:r>
              <a:rPr lang="en-US" altLang="ja-JP" sz="3600" i="1" dirty="0" smtClean="0">
                <a:solidFill>
                  <a:schemeClr val="tx2"/>
                </a:solidFill>
                <a:latin typeface="Californian FB" pitchFamily="18" charset="0"/>
                <a:ea typeface="ＭＳ Ｐゴシック" pitchFamily="50" charset="-128"/>
              </a:rPr>
              <a:t>(=</a:t>
            </a:r>
            <a:r>
              <a:rPr lang="ja-JP" altLang="en-US" sz="3600" i="1" dirty="0" smtClean="0">
                <a:solidFill>
                  <a:schemeClr val="tx2"/>
                </a:solidFill>
                <a:latin typeface="Californian FB" pitchFamily="18" charset="0"/>
                <a:ea typeface="ＭＳ Ｐゴシック" pitchFamily="50" charset="-128"/>
              </a:rPr>
              <a:t>日本英語）　</a:t>
            </a:r>
            <a:endParaRPr lang="en-US" altLang="ja-JP" sz="3600" i="1" dirty="0" smtClean="0">
              <a:solidFill>
                <a:schemeClr val="tx2"/>
              </a:solidFill>
              <a:latin typeface="Californian FB" pitchFamily="18" charset="0"/>
              <a:ea typeface="ＭＳ Ｐゴシック" pitchFamily="50" charset="-128"/>
            </a:endParaRPr>
          </a:p>
          <a:p>
            <a:pPr algn="ctr">
              <a:spcBef>
                <a:spcPct val="0"/>
              </a:spcBef>
              <a:buClrTx/>
              <a:buSzTx/>
              <a:buFontTx/>
              <a:buNone/>
            </a:pPr>
            <a:r>
              <a:rPr lang="en-US" altLang="ja-JP" sz="3600" i="1" dirty="0">
                <a:solidFill>
                  <a:schemeClr val="tx2"/>
                </a:solidFill>
                <a:latin typeface="Californian FB" pitchFamily="18" charset="0"/>
                <a:ea typeface="ＭＳ Ｐゴシック" pitchFamily="50" charset="-128"/>
              </a:rPr>
              <a:t/>
            </a:r>
            <a:br>
              <a:rPr lang="en-US" altLang="ja-JP" sz="3600" i="1" dirty="0">
                <a:solidFill>
                  <a:schemeClr val="tx2"/>
                </a:solidFill>
                <a:latin typeface="Californian FB" pitchFamily="18" charset="0"/>
                <a:ea typeface="ＭＳ Ｐゴシック" pitchFamily="50" charset="-128"/>
              </a:rPr>
            </a:br>
            <a:r>
              <a:rPr lang="en-US" altLang="ja-JP" sz="3600" i="1" dirty="0">
                <a:solidFill>
                  <a:schemeClr val="tx2"/>
                </a:solidFill>
                <a:latin typeface="Californian FB" pitchFamily="18" charset="0"/>
                <a:ea typeface="ＭＳ Ｐゴシック" pitchFamily="50" charset="-128"/>
              </a:rPr>
              <a:t>LOTE = </a:t>
            </a:r>
            <a:r>
              <a:rPr lang="ja-JP" altLang="en-US" sz="3600" i="1" dirty="0" smtClean="0">
                <a:solidFill>
                  <a:schemeClr val="tx2"/>
                </a:solidFill>
                <a:latin typeface="Californian FB" pitchFamily="18" charset="0"/>
                <a:ea typeface="ＭＳ Ｐゴシック" pitchFamily="50" charset="-128"/>
              </a:rPr>
              <a:t>ＥＩＬ以外の言語　</a:t>
            </a:r>
            <a:endParaRPr lang="en-US" altLang="ja-JP" sz="3600" i="1" dirty="0" smtClean="0">
              <a:solidFill>
                <a:schemeClr val="tx2"/>
              </a:solidFill>
              <a:latin typeface="Californian FB" pitchFamily="18" charset="0"/>
              <a:ea typeface="ＭＳ Ｐゴシック" pitchFamily="50" charset="-128"/>
            </a:endParaRPr>
          </a:p>
          <a:p>
            <a:pPr algn="ctr">
              <a:spcBef>
                <a:spcPct val="0"/>
              </a:spcBef>
              <a:buClrTx/>
              <a:buSzTx/>
              <a:buFontTx/>
              <a:buNone/>
            </a:pPr>
            <a:r>
              <a:rPr lang="en-US" altLang="ja-JP" sz="3600" i="1" dirty="0">
                <a:solidFill>
                  <a:schemeClr val="tx2"/>
                </a:solidFill>
                <a:latin typeface="Californian FB" pitchFamily="18" charset="0"/>
                <a:ea typeface="ＭＳ Ｐゴシック" pitchFamily="50" charset="-128"/>
              </a:rPr>
              <a:t/>
            </a:r>
            <a:br>
              <a:rPr lang="en-US" altLang="ja-JP" sz="3600" i="1" dirty="0">
                <a:solidFill>
                  <a:schemeClr val="tx2"/>
                </a:solidFill>
                <a:latin typeface="Californian FB" pitchFamily="18" charset="0"/>
                <a:ea typeface="ＭＳ Ｐゴシック" pitchFamily="50" charset="-128"/>
              </a:rPr>
            </a:br>
            <a:r>
              <a:rPr lang="en-US" altLang="ja-JP" sz="3600" i="1" dirty="0" smtClean="0">
                <a:solidFill>
                  <a:schemeClr val="tx2"/>
                </a:solidFill>
                <a:latin typeface="Californian FB" pitchFamily="18" charset="0"/>
                <a:ea typeface="ＭＳ 明朝" pitchFamily="17" charset="-128"/>
                <a:sym typeface="Times New Roman" pitchFamily="18" charset="0"/>
              </a:rPr>
              <a:t>JIL</a:t>
            </a:r>
            <a:r>
              <a:rPr lang="en-US" altLang="ja-JP" sz="3600" i="1" dirty="0" smtClean="0">
                <a:solidFill>
                  <a:schemeClr val="tx2"/>
                </a:solidFill>
                <a:latin typeface="Californian FB" pitchFamily="18" charset="0"/>
                <a:ea typeface="ＭＳ Ｐゴシック" pitchFamily="50" charset="-128"/>
              </a:rPr>
              <a:t> </a:t>
            </a:r>
            <a:r>
              <a:rPr lang="en-US" altLang="ja-JP" sz="3600" i="1" dirty="0">
                <a:solidFill>
                  <a:schemeClr val="tx2"/>
                </a:solidFill>
                <a:latin typeface="Californian FB" pitchFamily="18" charset="0"/>
                <a:ea typeface="ＭＳ Ｐゴシック" pitchFamily="50" charset="-128"/>
              </a:rPr>
              <a:t>= </a:t>
            </a:r>
            <a:r>
              <a:rPr lang="ja-JP" altLang="en-US" sz="3600" i="1" dirty="0" smtClean="0">
                <a:solidFill>
                  <a:schemeClr val="tx2"/>
                </a:solidFill>
                <a:latin typeface="Californian FB" pitchFamily="18" charset="0"/>
                <a:ea typeface="ＭＳ Ｐゴシック" pitchFamily="50" charset="-128"/>
              </a:rPr>
              <a:t>国際語としての母国語　　</a:t>
            </a:r>
            <a:endParaRPr lang="ja-JP" altLang="en-US" sz="3600" i="1" dirty="0">
              <a:solidFill>
                <a:schemeClr val="tx2"/>
              </a:solidFill>
              <a:latin typeface="Californian FB" pitchFamily="18" charset="0"/>
              <a:ea typeface="ＭＳ Ｐゴシック" pitchFamily="50" charset="-128"/>
            </a:endParaRPr>
          </a:p>
        </p:txBody>
      </p:sp>
      <p:sp>
        <p:nvSpPr>
          <p:cNvPr id="215065" name="Rectangle 25"/>
          <p:cNvSpPr>
            <a:spLocks noChangeArrowheads="1"/>
          </p:cNvSpPr>
          <p:nvPr/>
        </p:nvSpPr>
        <p:spPr bwMode="auto">
          <a:xfrm>
            <a:off x="5940152" y="6237312"/>
            <a:ext cx="2544286" cy="369332"/>
          </a:xfrm>
          <a:prstGeom prst="rect">
            <a:avLst/>
          </a:prstGeom>
          <a:noFill/>
          <a:ln w="9525" algn="ctr">
            <a:noFill/>
            <a:miter lim="800000"/>
            <a:headEnd/>
            <a:tailEnd/>
          </a:ln>
          <a:effectLst/>
        </p:spPr>
        <p:txBody>
          <a:bodyPr wrap="none">
            <a:spAutoFit/>
          </a:bodyPr>
          <a:lstStyle/>
          <a:p>
            <a:pPr marL="342900" indent="-342900"/>
            <a:r>
              <a:rPr lang="en-US" altLang="ja-JP" sz="1800" dirty="0">
                <a:ea typeface="ＭＳ Ｐゴシック" pitchFamily="50" charset="-128"/>
              </a:rPr>
              <a:t>Based on </a:t>
            </a:r>
            <a:r>
              <a:rPr lang="en-US" altLang="ja-JP" sz="1800" dirty="0" err="1">
                <a:ea typeface="ＭＳ Ｐゴシック" pitchFamily="50" charset="-128"/>
              </a:rPr>
              <a:t>Honna</a:t>
            </a:r>
            <a:r>
              <a:rPr lang="en-US" altLang="ja-JP" sz="1800" dirty="0">
                <a:ea typeface="ＭＳ Ｐゴシック" pitchFamily="50" charset="-128"/>
              </a:rPr>
              <a:t>, </a:t>
            </a:r>
            <a:r>
              <a:rPr lang="en-US" altLang="ja-JP" dirty="0" smtClean="0"/>
              <a:t>2010</a:t>
            </a:r>
            <a:endParaRPr lang="ja-JP" altLang="en-US" sz="1800" dirty="0">
              <a:ea typeface="ＭＳ Ｐゴシック" pitchFamily="50" charset="-128"/>
            </a:endParaRPr>
          </a:p>
        </p:txBody>
      </p:sp>
    </p:spTree>
    <p:extLst>
      <p:ext uri="{BB962C8B-B14F-4D97-AF65-F5344CB8AC3E}">
        <p14:creationId xmlns:p14="http://schemas.microsoft.com/office/powerpoint/2010/main" val="15105894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3568" y="2420888"/>
            <a:ext cx="7992888" cy="3960439"/>
          </a:xfrm>
        </p:spPr>
        <p:txBody>
          <a:bodyPr>
            <a:noAutofit/>
          </a:bodyPr>
          <a:lstStyle/>
          <a:p>
            <a:r>
              <a:rPr lang="en-US" altLang="ja-JP" sz="3200" dirty="0"/>
              <a:t>In a pair, Person </a:t>
            </a:r>
            <a:r>
              <a:rPr lang="en-US" altLang="ja-JP" sz="3200" dirty="0" smtClean="0"/>
              <a:t>A </a:t>
            </a:r>
            <a:r>
              <a:rPr lang="en-US" altLang="ja-JP" sz="3200" dirty="0"/>
              <a:t>speaks about “What I did yesterday”. Person </a:t>
            </a:r>
            <a:r>
              <a:rPr lang="en-US" altLang="ja-JP" sz="3200" dirty="0" smtClean="0"/>
              <a:t>B </a:t>
            </a:r>
            <a:r>
              <a:rPr lang="en-US" altLang="ja-JP" sz="3200" dirty="0"/>
              <a:t>helps them continue the conversation by </a:t>
            </a:r>
            <a:r>
              <a:rPr lang="en-US" altLang="ja-JP" sz="3200" dirty="0" smtClean="0"/>
              <a:t>repeating and adding </a:t>
            </a:r>
            <a:r>
              <a:rPr lang="en-US" altLang="ja-JP" sz="3200" dirty="0"/>
              <a:t>short </a:t>
            </a:r>
            <a:r>
              <a:rPr lang="en-US" altLang="ja-JP" sz="3200" dirty="0" smtClean="0"/>
              <a:t>comments like </a:t>
            </a:r>
            <a:r>
              <a:rPr lang="en-US" altLang="ja-JP" sz="3200" dirty="0"/>
              <a:t>those below.</a:t>
            </a:r>
          </a:p>
          <a:p>
            <a:pPr lvl="0"/>
            <a:r>
              <a:rPr lang="en-US" altLang="ja-JP" sz="2800" dirty="0" smtClean="0"/>
              <a:t>Person A </a:t>
            </a:r>
            <a:r>
              <a:rPr lang="en-US" altLang="ja-JP" sz="2800" dirty="0"/>
              <a:t>is a </a:t>
            </a:r>
            <a:r>
              <a:rPr lang="en-US" altLang="ja-JP" sz="2800" dirty="0" smtClean="0"/>
              <a:t>so-so English </a:t>
            </a:r>
            <a:r>
              <a:rPr lang="en-US" altLang="ja-JP" sz="2800" dirty="0"/>
              <a:t>speaker from </a:t>
            </a:r>
            <a:r>
              <a:rPr lang="en-US" altLang="ja-JP" sz="2800" dirty="0" smtClean="0"/>
              <a:t>Korea, also speaks a little </a:t>
            </a:r>
            <a:r>
              <a:rPr lang="en-US" altLang="ja-JP" sz="2800" i="1" dirty="0" smtClean="0">
                <a:latin typeface="Californian FB" pitchFamily="18" charset="0"/>
                <a:ea typeface="ＭＳ 明朝" pitchFamily="17" charset="-128"/>
                <a:sym typeface="Times New Roman" pitchFamily="18" charset="0"/>
              </a:rPr>
              <a:t>Japanese</a:t>
            </a:r>
            <a:endParaRPr lang="en-US" altLang="ja-JP" sz="2800" dirty="0"/>
          </a:p>
          <a:p>
            <a:r>
              <a:rPr lang="en-US" altLang="ja-JP" dirty="0" smtClean="0"/>
              <a:t>Useful phrases: That’s great!! Really? Really! That’s too bad. And then? So? I know what you mean. Hmm…, Uh huh, OK,   etc.</a:t>
            </a:r>
            <a:endParaRPr kumimoji="1" lang="ja-JP" altLang="en-US" dirty="0" smtClean="0"/>
          </a:p>
        </p:txBody>
      </p:sp>
      <p:sp>
        <p:nvSpPr>
          <p:cNvPr id="3" name="タイトル 2"/>
          <p:cNvSpPr>
            <a:spLocks noGrp="1"/>
          </p:cNvSpPr>
          <p:nvPr>
            <p:ph type="title"/>
          </p:nvPr>
        </p:nvSpPr>
        <p:spPr/>
        <p:txBody>
          <a:bodyPr>
            <a:normAutofit fontScale="90000"/>
          </a:bodyPr>
          <a:lstStyle/>
          <a:p>
            <a:r>
              <a:rPr lang="en-US" altLang="ja-JP" dirty="0"/>
              <a:t>Practice for </a:t>
            </a:r>
            <a:r>
              <a:rPr lang="en-US" altLang="ja-JP" dirty="0" smtClean="0"/>
              <a:t>(3) </a:t>
            </a:r>
            <a:r>
              <a:rPr lang="en-US" altLang="ja-JP" dirty="0"/>
              <a:t/>
            </a:r>
            <a:br>
              <a:rPr lang="en-US" altLang="ja-JP" dirty="0"/>
            </a:br>
            <a:r>
              <a:rPr kumimoji="1" lang="en-US" altLang="ja-JP" sz="4400" kern="1200" dirty="0" smtClean="0">
                <a:solidFill>
                  <a:srgbClr val="FFFFFF"/>
                </a:solidFill>
                <a:effectLst/>
                <a:latin typeface="+mj-lt"/>
                <a:ea typeface="+mj-ea"/>
                <a:cs typeface="+mj-cs"/>
              </a:rPr>
              <a:t>Repeating and </a:t>
            </a:r>
            <a:r>
              <a:rPr lang="en-US" altLang="ja-JP" dirty="0" err="1" smtClean="0"/>
              <a:t>Aizuchi</a:t>
            </a:r>
            <a:endParaRPr kumimoji="1" lang="ja-JP" altLang="en-US" dirty="0"/>
          </a:p>
        </p:txBody>
      </p:sp>
    </p:spTree>
    <p:extLst>
      <p:ext uri="{BB962C8B-B14F-4D97-AF65-F5344CB8AC3E}">
        <p14:creationId xmlns:p14="http://schemas.microsoft.com/office/powerpoint/2010/main" val="30726977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11560" y="2348880"/>
            <a:ext cx="7876397" cy="4320480"/>
          </a:xfrm>
        </p:spPr>
        <p:txBody>
          <a:bodyPr>
            <a:normAutofit/>
          </a:bodyPr>
          <a:lstStyle/>
          <a:p>
            <a:pPr lvl="0"/>
            <a:r>
              <a:rPr lang="en-US" altLang="ja-JP" sz="2800" dirty="0"/>
              <a:t>In a </a:t>
            </a:r>
            <a:r>
              <a:rPr lang="en-US" altLang="ja-JP" sz="2800" dirty="0" smtClean="0"/>
              <a:t>pair, </a:t>
            </a:r>
            <a:r>
              <a:rPr lang="en-US" altLang="ja-JP" sz="2800" dirty="0"/>
              <a:t>Person </a:t>
            </a:r>
            <a:r>
              <a:rPr lang="en-US" altLang="ja-JP" sz="2800" dirty="0" smtClean="0"/>
              <a:t>B talks about </a:t>
            </a:r>
            <a:r>
              <a:rPr lang="en-US" altLang="ja-JP" sz="2800" dirty="0"/>
              <a:t>“What I want to do tomorrow”. </a:t>
            </a:r>
            <a:endParaRPr lang="en-US" altLang="ja-JP" sz="2800" dirty="0" smtClean="0"/>
          </a:p>
          <a:p>
            <a:pPr lvl="0"/>
            <a:r>
              <a:rPr lang="en-US" altLang="ja-JP" sz="2800" dirty="0" smtClean="0"/>
              <a:t>Person A </a:t>
            </a:r>
            <a:r>
              <a:rPr lang="en-US" altLang="ja-JP" sz="2800" dirty="0"/>
              <a:t>clarifies by asking them to repeat, rephrase or add information when necessary.</a:t>
            </a:r>
          </a:p>
          <a:p>
            <a:pPr lvl="0"/>
            <a:r>
              <a:rPr lang="en-US" altLang="ja-JP" sz="2800" dirty="0" smtClean="0"/>
              <a:t>Person B is a poor English speaker from Spain, no </a:t>
            </a:r>
            <a:r>
              <a:rPr lang="en-US" altLang="ja-JP" sz="2800" i="1" dirty="0" smtClean="0">
                <a:latin typeface="Californian FB" pitchFamily="18" charset="0"/>
                <a:ea typeface="ＭＳ 明朝" pitchFamily="17" charset="-128"/>
                <a:sym typeface="Times New Roman" pitchFamily="18" charset="0"/>
              </a:rPr>
              <a:t>Japanese</a:t>
            </a:r>
            <a:endParaRPr lang="en-US" altLang="ja-JP" sz="2800" dirty="0" smtClean="0"/>
          </a:p>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Symbol" pitchFamily="18" charset="2"/>
              <a:buChar char=""/>
              <a:tabLst/>
              <a:defRPr/>
            </a:pPr>
            <a:r>
              <a:rPr kumimoji="1" lang="en-US" altLang="ja-JP" sz="2400" kern="1200" dirty="0" smtClean="0">
                <a:solidFill>
                  <a:schemeClr val="tx2"/>
                </a:solidFill>
                <a:effectLst/>
                <a:latin typeface="+mn-lt"/>
                <a:ea typeface="+mn-ea"/>
                <a:cs typeface="+mn-cs"/>
              </a:rPr>
              <a:t>Useful phrases: I’m sorry, I don’t understand. Could you repeat that? What do you mean by that? What is that? Where is that? Why do you want to do that? </a:t>
            </a:r>
            <a:r>
              <a:rPr kumimoji="1" lang="en-US" altLang="ja-JP" sz="2400" kern="1200" dirty="0" err="1" smtClean="0">
                <a:solidFill>
                  <a:schemeClr val="tx2"/>
                </a:solidFill>
                <a:effectLst/>
                <a:latin typeface="+mn-lt"/>
                <a:ea typeface="+mn-ea"/>
                <a:cs typeface="+mn-cs"/>
              </a:rPr>
              <a:t>etc</a:t>
            </a:r>
            <a:endParaRPr lang="ja-JP" altLang="ja-JP" sz="2400" dirty="0" smtClean="0">
              <a:effectLst/>
            </a:endParaRPr>
          </a:p>
          <a:p>
            <a:endParaRPr lang="en-US" altLang="ja-JP" dirty="0" smtClean="0"/>
          </a:p>
        </p:txBody>
      </p:sp>
      <p:sp>
        <p:nvSpPr>
          <p:cNvPr id="3" name="タイトル 2"/>
          <p:cNvSpPr>
            <a:spLocks noGrp="1"/>
          </p:cNvSpPr>
          <p:nvPr>
            <p:ph type="title"/>
          </p:nvPr>
        </p:nvSpPr>
        <p:spPr/>
        <p:txBody>
          <a:bodyPr>
            <a:normAutofit fontScale="90000"/>
          </a:bodyPr>
          <a:lstStyle/>
          <a:p>
            <a:pPr>
              <a:defRPr/>
            </a:pPr>
            <a:r>
              <a:rPr lang="en-US" altLang="ja-JP" dirty="0"/>
              <a:t>Practice for </a:t>
            </a:r>
            <a:r>
              <a:rPr lang="en-US" altLang="ja-JP" dirty="0" smtClean="0"/>
              <a:t>(4) </a:t>
            </a:r>
            <a:r>
              <a:rPr lang="en-US" altLang="ja-JP" dirty="0"/>
              <a:t/>
            </a:r>
            <a:br>
              <a:rPr lang="en-US" altLang="ja-JP" dirty="0"/>
            </a:br>
            <a:r>
              <a:rPr lang="en-US" altLang="ja-JP" dirty="0" smtClean="0"/>
              <a:t>Clarification</a:t>
            </a:r>
            <a:endParaRPr lang="ja-JP" altLang="ja-JP" dirty="0" smtClean="0">
              <a:effectLst/>
            </a:endParaRPr>
          </a:p>
        </p:txBody>
      </p:sp>
    </p:spTree>
    <p:extLst>
      <p:ext uri="{BB962C8B-B14F-4D97-AF65-F5344CB8AC3E}">
        <p14:creationId xmlns:p14="http://schemas.microsoft.com/office/powerpoint/2010/main" val="5380547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endParaRPr kumimoji="1" lang="ja-JP" altLang="en-US" dirty="0"/>
          </a:p>
        </p:txBody>
      </p:sp>
      <p:sp>
        <p:nvSpPr>
          <p:cNvPr id="3" name="コンテンツ プレースホルダ 2"/>
          <p:cNvSpPr>
            <a:spLocks noGrp="1"/>
          </p:cNvSpPr>
          <p:nvPr>
            <p:ph idx="1"/>
          </p:nvPr>
        </p:nvSpPr>
        <p:spPr/>
        <p:txBody>
          <a:bodyPr>
            <a:normAutofit/>
          </a:bodyPr>
          <a:lstStyle/>
          <a:p>
            <a:pPr lvl="0" algn="ctr">
              <a:buNone/>
            </a:pPr>
            <a:r>
              <a:rPr lang="en-US" altLang="ja-JP" sz="5400" dirty="0" smtClean="0">
                <a:latin typeface="+mj-lt"/>
                <a:ea typeface="+mj-ea"/>
                <a:cs typeface="+mj-cs"/>
              </a:rPr>
              <a:t>Your</a:t>
            </a:r>
            <a:r>
              <a:rPr lang="ja-JP" altLang="en-US" sz="5400" dirty="0">
                <a:latin typeface="+mj-lt"/>
                <a:ea typeface="+mj-ea"/>
                <a:cs typeface="+mj-cs"/>
              </a:rPr>
              <a:t> </a:t>
            </a:r>
            <a:r>
              <a:rPr lang="en-US" altLang="ja-JP" sz="5400" dirty="0" smtClean="0">
                <a:latin typeface="+mj-lt"/>
                <a:ea typeface="+mj-ea"/>
                <a:cs typeface="+mj-cs"/>
              </a:rPr>
              <a:t>comments, </a:t>
            </a:r>
            <a:r>
              <a:rPr lang="en-US" altLang="ja-JP" sz="5400" dirty="0">
                <a:latin typeface="+mj-lt"/>
                <a:ea typeface="+mj-ea"/>
                <a:cs typeface="+mj-cs"/>
              </a:rPr>
              <a:t>questions and answers</a:t>
            </a:r>
            <a:endParaRPr lang="ja-JP" altLang="en-US" sz="5400" dirty="0"/>
          </a:p>
          <a:p>
            <a:endParaRPr kumimoji="1" lang="en-US" altLang="ja-JP" dirty="0" smtClean="0"/>
          </a:p>
          <a:p>
            <a:pPr>
              <a:buNone/>
            </a:pPr>
            <a:endParaRPr lang="en-US" altLang="ja-JP" dirty="0" smtClean="0"/>
          </a:p>
        </p:txBody>
      </p:sp>
    </p:spTree>
    <p:extLst>
      <p:ext uri="{BB962C8B-B14F-4D97-AF65-F5344CB8AC3E}">
        <p14:creationId xmlns:p14="http://schemas.microsoft.com/office/powerpoint/2010/main" val="15558229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752F266-6E04-4559-B993-66EBC605C739}" type="slidenum">
              <a:rPr lang="ja-JP" altLang="en-US" sz="1200">
                <a:solidFill>
                  <a:schemeClr val="tx1">
                    <a:tint val="75000"/>
                  </a:schemeClr>
                </a:solidFill>
                <a:latin typeface="+mn-lt"/>
                <a:ea typeface="+mn-ea"/>
              </a:rPr>
              <a:pPr algn="r" fontAlgn="auto">
                <a:spcBef>
                  <a:spcPts val="0"/>
                </a:spcBef>
                <a:spcAft>
                  <a:spcPts val="0"/>
                </a:spcAft>
                <a:defRPr/>
              </a:pPr>
              <a:t>33</a:t>
            </a:fld>
            <a:endParaRPr lang="ja-JP" altLang="en-US" sz="1200">
              <a:solidFill>
                <a:schemeClr val="tx1">
                  <a:tint val="75000"/>
                </a:schemeClr>
              </a:solidFill>
              <a:latin typeface="+mn-lt"/>
              <a:ea typeface="+mn-ea"/>
            </a:endParaRPr>
          </a:p>
        </p:txBody>
      </p:sp>
      <p:sp>
        <p:nvSpPr>
          <p:cNvPr id="3" name="タイトル 2"/>
          <p:cNvSpPr>
            <a:spLocks noGrp="1"/>
          </p:cNvSpPr>
          <p:nvPr>
            <p:ph type="title" idx="4294967295"/>
          </p:nvPr>
        </p:nvSpPr>
        <p:spPr>
          <a:xfrm>
            <a:off x="0" y="1268760"/>
            <a:ext cx="8229600" cy="3517552"/>
          </a:xfrm>
        </p:spPr>
        <p:txBody>
          <a:bodyPr wrap="square" numCol="1" anchorCtr="0" compatLnSpc="1">
            <a:prstTxWarp prst="textNoShape">
              <a:avLst/>
            </a:prstTxWarp>
          </a:bodyPr>
          <a:lstStyle/>
          <a:p>
            <a:pPr>
              <a:defRPr/>
            </a:pPr>
            <a:r>
              <a:rPr lang="ja-JP" altLang="en-US" dirty="0" smtClean="0">
                <a:effectLst>
                  <a:outerShdw blurRad="38100" dist="38100" dir="2700000" algn="tl">
                    <a:srgbClr val="C0C0C0"/>
                  </a:outerShdw>
                </a:effectLst>
              </a:rPr>
              <a:t>　　</a:t>
            </a:r>
            <a:r>
              <a:rPr lang="ja-JP" altLang="en-US" dirty="0" smtClean="0">
                <a:solidFill>
                  <a:schemeClr val="tx1"/>
                </a:solidFill>
                <a:effectLst>
                  <a:outerShdw blurRad="38100" dist="38100" dir="2700000" algn="tl">
                    <a:srgbClr val="C0C0C0"/>
                  </a:outerShdw>
                </a:effectLst>
              </a:rPr>
              <a:t>参考資料</a:t>
            </a:r>
            <a:r>
              <a:rPr lang="en-US" altLang="ja-JP" dirty="0" smtClean="0">
                <a:effectLst>
                  <a:outerShdw blurRad="38100" dist="38100" dir="2700000" algn="tl">
                    <a:srgbClr val="C0C0C0"/>
                  </a:outerShdw>
                </a:effectLst>
              </a:rPr>
              <a:t/>
            </a:r>
            <a:br>
              <a:rPr lang="en-US" altLang="ja-JP" dirty="0" smtClean="0">
                <a:effectLst>
                  <a:outerShdw blurRad="38100" dist="38100" dir="2700000" algn="tl">
                    <a:srgbClr val="C0C0C0"/>
                  </a:outerShdw>
                </a:effectLst>
              </a:rPr>
            </a:br>
            <a:r>
              <a:rPr lang="en-US" altLang="ja-JP" dirty="0" smtClean="0">
                <a:effectLst>
                  <a:outerShdw blurRad="38100" dist="38100" dir="2700000" algn="tl">
                    <a:srgbClr val="C0C0C0"/>
                  </a:outerShdw>
                </a:effectLst>
              </a:rPr>
              <a:t/>
            </a:r>
            <a:br>
              <a:rPr lang="en-US" altLang="ja-JP" dirty="0" smtClean="0">
                <a:effectLst>
                  <a:outerShdw blurRad="38100" dist="38100" dir="2700000" algn="tl">
                    <a:srgbClr val="C0C0C0"/>
                  </a:outerShdw>
                </a:effectLst>
              </a:rPr>
            </a:br>
            <a:r>
              <a:rPr lang="ja-JP" altLang="en-US" dirty="0" smtClean="0">
                <a:effectLst>
                  <a:outerShdw blurRad="38100" dist="38100" dir="2700000" algn="tl">
                    <a:srgbClr val="C0C0C0"/>
                  </a:outerShdw>
                </a:effectLst>
              </a:rPr>
              <a:t/>
            </a:r>
            <a:br>
              <a:rPr lang="ja-JP" altLang="en-US" dirty="0" smtClean="0">
                <a:effectLst>
                  <a:outerShdw blurRad="38100" dist="38100" dir="2700000" algn="tl">
                    <a:srgbClr val="C0C0C0"/>
                  </a:outerShdw>
                </a:effectLst>
              </a:rPr>
            </a:br>
            <a:r>
              <a:rPr lang="ja-JP" altLang="en-US" dirty="0" smtClean="0">
                <a:effectLst>
                  <a:outerShdw blurRad="38100" dist="38100" dir="2700000" algn="tl">
                    <a:srgbClr val="C0C0C0"/>
                  </a:outerShdw>
                </a:effectLst>
              </a:rPr>
              <a:t/>
            </a:r>
            <a:br>
              <a:rPr lang="ja-JP" altLang="en-US" dirty="0" smtClean="0">
                <a:effectLst>
                  <a:outerShdw blurRad="38100" dist="38100" dir="2700000" algn="tl">
                    <a:srgbClr val="C0C0C0"/>
                  </a:outerShdw>
                </a:effectLst>
              </a:rPr>
            </a:br>
            <a:endParaRPr lang="ja-JP" altLang="en-US" dirty="0" smtClean="0">
              <a:effectLst>
                <a:outerShdw blurRad="38100" dist="38100" dir="2700000" algn="tl">
                  <a:srgbClr val="C0C0C0"/>
                </a:outerShdw>
              </a:effectLst>
            </a:endParaRPr>
          </a:p>
        </p:txBody>
      </p:sp>
      <p:sp>
        <p:nvSpPr>
          <p:cNvPr id="4" name="正方形/長方形 3"/>
          <p:cNvSpPr/>
          <p:nvPr/>
        </p:nvSpPr>
        <p:spPr>
          <a:xfrm>
            <a:off x="1907704" y="2348880"/>
            <a:ext cx="6449940" cy="3631763"/>
          </a:xfrm>
          <a:prstGeom prst="rect">
            <a:avLst/>
          </a:prstGeom>
        </p:spPr>
        <p:txBody>
          <a:bodyPr wrap="square">
            <a:spAutoFit/>
          </a:bodyPr>
          <a:lstStyle/>
          <a:p>
            <a:pPr eaLnBrk="0" hangingPunct="0">
              <a:spcBef>
                <a:spcPct val="30000"/>
              </a:spcBef>
              <a:defRPr/>
            </a:pPr>
            <a:r>
              <a:rPr lang="en-US" altLang="ja-JP" sz="2000" b="1" dirty="0" err="1" smtClean="0">
                <a:latin typeface="Calibri" pitchFamily="34" charset="0"/>
              </a:rPr>
              <a:t>Yoneoka</a:t>
            </a:r>
            <a:r>
              <a:rPr lang="en-US" altLang="ja-JP" sz="2000" b="1" dirty="0" smtClean="0">
                <a:latin typeface="Calibri" pitchFamily="34" charset="0"/>
              </a:rPr>
              <a:t>, . 2009 </a:t>
            </a:r>
            <a:r>
              <a:rPr lang="en-US" altLang="ja-JP" sz="2000" b="1" i="1" dirty="0" smtClean="0">
                <a:latin typeface="Calibri" pitchFamily="34" charset="0"/>
              </a:rPr>
              <a:t>The Role of Linguistic Auditing and English as an International Language in the East Asian Tourist Industry: A Case Study of Kumamoto, Japan</a:t>
            </a:r>
            <a:r>
              <a:rPr lang="en-US" altLang="ja-JP" sz="2000" b="1" dirty="0" smtClean="0">
                <a:latin typeface="Calibri" pitchFamily="34" charset="0"/>
              </a:rPr>
              <a:t>, Kumamoto </a:t>
            </a:r>
            <a:r>
              <a:rPr lang="en-US" altLang="ja-JP" sz="2000" b="1" dirty="0" err="1" smtClean="0">
                <a:latin typeface="Calibri" pitchFamily="34" charset="0"/>
              </a:rPr>
              <a:t>Gakuen</a:t>
            </a:r>
            <a:r>
              <a:rPr lang="en-US" altLang="ja-JP" sz="2000" b="1" dirty="0" smtClean="0">
                <a:latin typeface="Calibri" pitchFamily="34" charset="0"/>
              </a:rPr>
              <a:t> University Institute of Economics and Business Research Report Volume 100.</a:t>
            </a:r>
          </a:p>
          <a:p>
            <a:pPr eaLnBrk="0" hangingPunct="0">
              <a:spcBef>
                <a:spcPct val="30000"/>
              </a:spcBef>
              <a:defRPr/>
            </a:pPr>
            <a:endParaRPr lang="en-US" altLang="ja-JP" sz="2000" b="1" dirty="0" smtClean="0">
              <a:latin typeface="Calibri" pitchFamily="34" charset="0"/>
            </a:endParaRPr>
          </a:p>
          <a:p>
            <a:r>
              <a:rPr lang="ja-JP" altLang="en-US" sz="2000" b="1" dirty="0"/>
              <a:t>本名信行、猿橋順子、竹下裕子、米岡ジュリ、齋藤智恵、松本明子、柴田</a:t>
            </a:r>
            <a:r>
              <a:rPr lang="ja-JP" altLang="en-US" sz="2000" b="1" dirty="0" smtClean="0"/>
              <a:t>亜矢子</a:t>
            </a:r>
            <a:r>
              <a:rPr lang="en-US" altLang="ja-JP" sz="2000" b="1" dirty="0" smtClean="0"/>
              <a:t>(2010) [</a:t>
            </a:r>
            <a:r>
              <a:rPr lang="ja-JP" altLang="en-US" sz="2000" b="1" dirty="0" smtClean="0"/>
              <a:t>国際言語管理の意義と展望　企業、行政における実践と課題 </a:t>
            </a:r>
            <a:r>
              <a:rPr lang="en-US" altLang="ja-JP" sz="2000" b="1" dirty="0"/>
              <a:t>]</a:t>
            </a:r>
            <a:r>
              <a:rPr lang="ja-JP" altLang="en-US" sz="2000" b="1" dirty="0" smtClean="0"/>
              <a:t>ＡＬＣ出版</a:t>
            </a:r>
            <a:br>
              <a:rPr lang="ja-JP" altLang="en-US" sz="2000" b="1" dirty="0" smtClean="0"/>
            </a:br>
            <a:endParaRPr lang="ja-JP" altLang="en-US" sz="2000" dirty="0" smtClean="0"/>
          </a:p>
          <a:p>
            <a:endParaRPr lang="ja-JP" altLang="ja-JP" sz="2400" dirty="0">
              <a:latin typeface="Calibri" pitchFamily="34" charset="0"/>
            </a:endParaRPr>
          </a:p>
        </p:txBody>
      </p:sp>
    </p:spTree>
    <p:extLst>
      <p:ext uri="{BB962C8B-B14F-4D97-AF65-F5344CB8AC3E}">
        <p14:creationId xmlns:p14="http://schemas.microsoft.com/office/powerpoint/2010/main" val="1192149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467544" y="1916832"/>
            <a:ext cx="3744416" cy="4464496"/>
          </a:xfrm>
        </p:spPr>
        <p:txBody>
          <a:bodyPr>
            <a:normAutofit fontScale="92500" lnSpcReduction="20000"/>
          </a:bodyPr>
          <a:lstStyle/>
          <a:p>
            <a:r>
              <a:rPr lang="ja-JP" altLang="en-US" sz="3200" dirty="0" smtClean="0"/>
              <a:t>早い</a:t>
            </a:r>
            <a:endParaRPr lang="en-US" altLang="ja-JP" sz="3200" dirty="0" smtClean="0"/>
          </a:p>
          <a:p>
            <a:endParaRPr lang="en-US" altLang="ja-JP" sz="3200" dirty="0" smtClean="0"/>
          </a:p>
          <a:p>
            <a:r>
              <a:rPr lang="ja-JP" altLang="en-US" sz="3200" dirty="0" smtClean="0"/>
              <a:t>難しい単語を使う</a:t>
            </a:r>
            <a:endParaRPr lang="en-US" altLang="ja-JP" sz="3200" dirty="0" smtClean="0"/>
          </a:p>
          <a:p>
            <a:endParaRPr lang="en-US" altLang="ja-JP" sz="3200" dirty="0" smtClean="0"/>
          </a:p>
          <a:p>
            <a:r>
              <a:rPr lang="ja-JP" altLang="en-US" sz="3200" dirty="0" smtClean="0"/>
              <a:t>発音が崩れている</a:t>
            </a:r>
            <a:endParaRPr lang="en-US" altLang="ja-JP" sz="3200" dirty="0" smtClean="0"/>
          </a:p>
          <a:p>
            <a:endParaRPr lang="en-US" altLang="ja-JP" sz="3200" dirty="0" smtClean="0"/>
          </a:p>
          <a:p>
            <a:r>
              <a:rPr lang="ja-JP" altLang="en-US" sz="3200" dirty="0" smtClean="0"/>
              <a:t>イディオムを使う</a:t>
            </a:r>
            <a:endParaRPr lang="en-US" altLang="ja-JP" sz="3200" dirty="0" smtClean="0"/>
          </a:p>
          <a:p>
            <a:endParaRPr lang="en-US" altLang="ja-JP" sz="3200" dirty="0" smtClean="0"/>
          </a:p>
          <a:p>
            <a:r>
              <a:rPr lang="ja-JP" altLang="en-US" sz="3200" dirty="0" smtClean="0"/>
              <a:t>相手を無視する</a:t>
            </a:r>
            <a:endParaRPr lang="en-US" altLang="ja-JP" sz="3200" dirty="0" smtClean="0"/>
          </a:p>
          <a:p>
            <a:endParaRPr lang="en-US" altLang="ja-JP" dirty="0" smtClean="0"/>
          </a:p>
          <a:p>
            <a:endParaRPr lang="ja-JP" altLang="ja-JP" dirty="0"/>
          </a:p>
        </p:txBody>
      </p:sp>
      <p:sp>
        <p:nvSpPr>
          <p:cNvPr id="4" name="日付プレースホルダ 3"/>
          <p:cNvSpPr>
            <a:spLocks noGrp="1"/>
          </p:cNvSpPr>
          <p:nvPr>
            <p:ph type="dt" sz="half" idx="10"/>
          </p:nvPr>
        </p:nvSpPr>
        <p:spPr/>
        <p:txBody>
          <a:bodyPr/>
          <a:lstStyle/>
          <a:p>
            <a:fld id="{A98162AB-BEBB-423F-9293-80A861BDF9A2}" type="datetime1">
              <a:rPr lang="ja-JP" altLang="en-US"/>
              <a:pPr/>
              <a:t>2016/4/1</a:t>
            </a:fld>
            <a:endParaRPr lang="ja-JP" altLang="en-US" sz="1800"/>
          </a:p>
        </p:txBody>
      </p:sp>
      <p:sp>
        <p:nvSpPr>
          <p:cNvPr id="47106" name="Rectangle 2"/>
          <p:cNvSpPr>
            <a:spLocks noGrp="1" noChangeArrowheads="1"/>
          </p:cNvSpPr>
          <p:nvPr>
            <p:ph type="title"/>
          </p:nvPr>
        </p:nvSpPr>
        <p:spPr>
          <a:xfrm>
            <a:off x="323528" y="620688"/>
            <a:ext cx="8435280" cy="1143000"/>
          </a:xfrm>
        </p:spPr>
        <p:txBody>
          <a:bodyPr/>
          <a:lstStyle/>
          <a:p>
            <a:pPr algn="ctr"/>
            <a:r>
              <a:rPr lang="ja-JP" altLang="en-US" sz="3200" b="0" dirty="0" smtClean="0">
                <a:solidFill>
                  <a:schemeClr val="bg1"/>
                </a:solidFill>
                <a:latin typeface="Century" pitchFamily="18" charset="0"/>
                <a:ea typeface="ＭＳ 明朝" pitchFamily="17" charset="-128"/>
                <a:sym typeface="Times New Roman" pitchFamily="18" charset="0"/>
              </a:rPr>
              <a:t>「</a:t>
            </a:r>
            <a:r>
              <a:rPr lang="en-US" altLang="ja-JP" sz="3200" b="0" dirty="0" smtClean="0">
                <a:solidFill>
                  <a:schemeClr val="bg1"/>
                </a:solidFill>
                <a:latin typeface="Century" pitchFamily="18" charset="0"/>
                <a:ea typeface="ＭＳ 明朝" pitchFamily="17" charset="-128"/>
                <a:sym typeface="Times New Roman" pitchFamily="18" charset="0"/>
              </a:rPr>
              <a:t>Native</a:t>
            </a:r>
            <a:r>
              <a:rPr lang="ja-JP" altLang="en-US" sz="3200" b="0" dirty="0" smtClean="0">
                <a:solidFill>
                  <a:schemeClr val="bg1"/>
                </a:solidFill>
                <a:latin typeface="Century" pitchFamily="18" charset="0"/>
                <a:ea typeface="ＭＳ 明朝" pitchFamily="17" charset="-128"/>
                <a:sym typeface="Times New Roman" pitchFamily="18" charset="0"/>
              </a:rPr>
              <a:t>英語」　と　　｢</a:t>
            </a:r>
            <a:r>
              <a:rPr lang="en-US" altLang="ja-JP" sz="3200" b="0" dirty="0" smtClean="0">
                <a:solidFill>
                  <a:schemeClr val="bg1"/>
                </a:solidFill>
                <a:latin typeface="Century" pitchFamily="18" charset="0"/>
                <a:ea typeface="ＭＳ 明朝" pitchFamily="17" charset="-128"/>
                <a:sym typeface="Times New Roman" pitchFamily="18" charset="0"/>
              </a:rPr>
              <a:t>EIL</a:t>
            </a:r>
            <a:r>
              <a:rPr lang="ja-JP" altLang="en-US" sz="3200" b="0" dirty="0" smtClean="0">
                <a:solidFill>
                  <a:schemeClr val="bg1"/>
                </a:solidFill>
                <a:latin typeface="Century" pitchFamily="18" charset="0"/>
                <a:ea typeface="ＭＳ 明朝" pitchFamily="17" charset="-128"/>
                <a:sym typeface="Times New Roman" pitchFamily="18" charset="0"/>
              </a:rPr>
              <a:t>｣　との</a:t>
            </a:r>
            <a:r>
              <a:rPr lang="ja-JP" altLang="en-US" sz="3200" b="0" dirty="0">
                <a:solidFill>
                  <a:schemeClr val="bg1"/>
                </a:solidFill>
                <a:latin typeface="Century" pitchFamily="18" charset="0"/>
                <a:ea typeface="ＭＳ 明朝" pitchFamily="17" charset="-128"/>
                <a:sym typeface="Times New Roman" pitchFamily="18" charset="0"/>
              </a:rPr>
              <a:t>違い</a:t>
            </a:r>
          </a:p>
        </p:txBody>
      </p:sp>
      <p:sp>
        <p:nvSpPr>
          <p:cNvPr id="5" name="Rectangle 3"/>
          <p:cNvSpPr txBox="1">
            <a:spLocks noChangeArrowheads="1"/>
          </p:cNvSpPr>
          <p:nvPr/>
        </p:nvSpPr>
        <p:spPr>
          <a:xfrm>
            <a:off x="4427984" y="1916832"/>
            <a:ext cx="4176464" cy="4381947"/>
          </a:xfrm>
          <a:prstGeom prst="rect">
            <a:avLst/>
          </a:prstGeom>
        </p:spPr>
        <p:txBody>
          <a:bodyPr vert="horz">
            <a:normAutofit fontScale="92500"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ja-JP" altLang="en-US" sz="3200" dirty="0" smtClean="0">
                <a:latin typeface="+mn-lt"/>
                <a:ea typeface="+mn-ea"/>
              </a:rPr>
              <a:t>ゆっくり</a:t>
            </a:r>
            <a:endParaRPr lang="en-US" altLang="ja-JP" sz="3200" dirty="0" smtClean="0">
              <a:latin typeface="+mn-lt"/>
              <a:ea typeface="+mn-ea"/>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単語を限定する</a:t>
            </a: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ja-JP" altLang="en-US" sz="3200" dirty="0" smtClean="0">
                <a:latin typeface="+mn-lt"/>
                <a:ea typeface="+mn-ea"/>
              </a:rPr>
              <a:t>発音がはっきりする</a:t>
            </a:r>
            <a:endParaRPr lang="en-US" altLang="ja-JP" sz="3200" dirty="0" smtClean="0">
              <a:latin typeface="+mn-lt"/>
              <a:ea typeface="+mn-ea"/>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altLang="ja-JP" sz="3200" dirty="0" smtClean="0">
              <a:latin typeface="+mn-lt"/>
              <a:ea typeface="+mn-ea"/>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イディオムを避ける</a:t>
            </a: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altLang="ja-JP" sz="3200" dirty="0" smtClean="0">
              <a:latin typeface="+mn-lt"/>
              <a:ea typeface="+mn-ea"/>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相手を尊重する</a:t>
            </a: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1" lang="ja-JP" altLang="ja-JP" sz="27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591157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pPr>
              <a:defRPr/>
            </a:pPr>
            <a:fld id="{C54C9FC7-8713-4210-97C9-5B7B4612E2E9}" type="slidenum">
              <a:rPr lang="ja-JP" altLang="en-US" smtClean="0"/>
              <a:pPr>
                <a:defRPr/>
              </a:pPr>
              <a:t>5</a:t>
            </a:fld>
            <a:endParaRPr lang="ja-JP" altLang="en-US"/>
          </a:p>
        </p:txBody>
      </p:sp>
      <p:sp>
        <p:nvSpPr>
          <p:cNvPr id="3" name="タイトル 2"/>
          <p:cNvSpPr>
            <a:spLocks noGrp="1"/>
          </p:cNvSpPr>
          <p:nvPr>
            <p:ph type="title" idx="4294967295"/>
          </p:nvPr>
        </p:nvSpPr>
        <p:spPr>
          <a:xfrm>
            <a:off x="539552" y="500063"/>
            <a:ext cx="7992888" cy="3286125"/>
          </a:xfrm>
        </p:spPr>
        <p:txBody>
          <a:bodyPr>
            <a:normAutofit fontScale="90000"/>
          </a:bodyPr>
          <a:lstStyle/>
          <a:p>
            <a:pPr algn="ctr">
              <a:defRPr/>
            </a:pPr>
            <a:r>
              <a:rPr lang="ja-JP" altLang="en-US" dirty="0" smtClean="0">
                <a:solidFill>
                  <a:schemeClr val="tx1"/>
                </a:solidFill>
              </a:rPr>
              <a:t>コミュニケーション・アコモデーション　</a:t>
            </a:r>
            <a:r>
              <a:rPr lang="en-US" altLang="ja-JP" dirty="0" smtClean="0">
                <a:solidFill>
                  <a:schemeClr val="tx1"/>
                </a:solidFill>
              </a:rPr>
              <a:t/>
            </a:r>
            <a:br>
              <a:rPr lang="en-US" altLang="ja-JP" dirty="0" smtClean="0">
                <a:solidFill>
                  <a:schemeClr val="tx1"/>
                </a:solidFill>
              </a:rPr>
            </a:br>
            <a:r>
              <a:rPr lang="en-US" altLang="ja-JP" dirty="0" smtClean="0">
                <a:solidFill>
                  <a:schemeClr val="tx1"/>
                </a:solidFill>
              </a:rPr>
              <a:t>(Giles,  1971</a:t>
            </a:r>
            <a:r>
              <a:rPr lang="ja-JP" altLang="en-US" dirty="0" smtClean="0">
                <a:solidFill>
                  <a:schemeClr val="tx1"/>
                </a:solidFill>
              </a:rPr>
              <a:t>）</a:t>
            </a:r>
            <a:r>
              <a:rPr lang="en-US" altLang="ja-JP" dirty="0" smtClean="0">
                <a:solidFill>
                  <a:schemeClr val="tx1"/>
                </a:solidFill>
              </a:rPr>
              <a:t/>
            </a:r>
            <a:br>
              <a:rPr lang="en-US" altLang="ja-JP" dirty="0" smtClean="0">
                <a:solidFill>
                  <a:schemeClr val="tx1"/>
                </a:solidFill>
              </a:rPr>
            </a:br>
            <a:r>
              <a:rPr lang="en-US" altLang="ja-JP" dirty="0" smtClean="0"/>
              <a:t/>
            </a:r>
            <a:br>
              <a:rPr lang="en-US" altLang="ja-JP" dirty="0" smtClean="0"/>
            </a:br>
            <a:endParaRPr lang="ja-JP" altLang="en-US" dirty="0"/>
          </a:p>
        </p:txBody>
      </p:sp>
      <p:grpSp>
        <p:nvGrpSpPr>
          <p:cNvPr id="4" name="グループ化 7"/>
          <p:cNvGrpSpPr>
            <a:grpSpLocks/>
          </p:cNvGrpSpPr>
          <p:nvPr/>
        </p:nvGrpSpPr>
        <p:grpSpPr bwMode="auto">
          <a:xfrm>
            <a:off x="1428750" y="2786063"/>
            <a:ext cx="2786063" cy="3057525"/>
            <a:chOff x="928662" y="1928802"/>
            <a:chExt cx="2714644" cy="3057543"/>
          </a:xfrm>
        </p:grpSpPr>
        <p:sp>
          <p:nvSpPr>
            <p:cNvPr id="10248" name="AutoShape 6"/>
            <p:cNvSpPr>
              <a:spLocks noChangeArrowheads="1"/>
            </p:cNvSpPr>
            <p:nvPr/>
          </p:nvSpPr>
          <p:spPr bwMode="auto">
            <a:xfrm>
              <a:off x="1428728" y="4500570"/>
              <a:ext cx="976312"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ja-JP" altLang="en-US"/>
            </a:p>
          </p:txBody>
        </p:sp>
        <p:pic>
          <p:nvPicPr>
            <p:cNvPr id="10249" name="Picture 6" descr="C:\Users\yoneoka\AppData\Local\Microsoft\Windows\Temporary Internet Files\Content.IE5\EX2CRVQX\MCj04339250000[1].png"/>
            <p:cNvPicPr>
              <a:picLocks noChangeAspect="1" noChangeArrowheads="1"/>
            </p:cNvPicPr>
            <p:nvPr/>
          </p:nvPicPr>
          <p:blipFill>
            <a:blip r:embed="rId3" cstate="print"/>
            <a:srcRect/>
            <a:stretch>
              <a:fillRect/>
            </a:stretch>
          </p:blipFill>
          <p:spPr bwMode="auto">
            <a:xfrm>
              <a:off x="928662" y="1928802"/>
              <a:ext cx="2714644" cy="2786082"/>
            </a:xfrm>
            <a:prstGeom prst="rect">
              <a:avLst/>
            </a:prstGeom>
            <a:noFill/>
            <a:ln w="9525">
              <a:noFill/>
              <a:miter lim="800000"/>
              <a:headEnd/>
              <a:tailEnd/>
            </a:ln>
          </p:spPr>
        </p:pic>
      </p:grpSp>
      <p:grpSp>
        <p:nvGrpSpPr>
          <p:cNvPr id="5" name="グループ化 9"/>
          <p:cNvGrpSpPr>
            <a:grpSpLocks/>
          </p:cNvGrpSpPr>
          <p:nvPr/>
        </p:nvGrpSpPr>
        <p:grpSpPr bwMode="auto">
          <a:xfrm>
            <a:off x="4932040" y="2780928"/>
            <a:ext cx="3181350" cy="3286125"/>
            <a:chOff x="1142964" y="2357430"/>
            <a:chExt cx="2609874" cy="2843229"/>
          </a:xfrm>
        </p:grpSpPr>
        <p:sp>
          <p:nvSpPr>
            <p:cNvPr id="10246" name="AutoShape 6"/>
            <p:cNvSpPr>
              <a:spLocks noChangeArrowheads="1"/>
            </p:cNvSpPr>
            <p:nvPr/>
          </p:nvSpPr>
          <p:spPr bwMode="auto">
            <a:xfrm flipH="1">
              <a:off x="2857488" y="4714884"/>
              <a:ext cx="895350" cy="485775"/>
            </a:xfrm>
            <a:prstGeom prst="leftArrow">
              <a:avLst>
                <a:gd name="adj1" fmla="val 50000"/>
                <a:gd name="adj2" fmla="val 46078"/>
              </a:avLst>
            </a:prstGeom>
            <a:solidFill>
              <a:schemeClr val="accent1"/>
            </a:solidFill>
            <a:ln w="9525">
              <a:solidFill>
                <a:schemeClr val="tx1"/>
              </a:solidFill>
              <a:miter lim="800000"/>
              <a:headEnd/>
              <a:tailEnd/>
            </a:ln>
          </p:spPr>
          <p:txBody>
            <a:bodyPr wrap="none" anchor="ctr"/>
            <a:lstStyle/>
            <a:p>
              <a:endParaRPr lang="ja-JP" altLang="en-US"/>
            </a:p>
          </p:txBody>
        </p:sp>
        <p:pic>
          <p:nvPicPr>
            <p:cNvPr id="10247" name="Picture 7" descr="C:\Users\yoneoka\AppData\Local\Microsoft\Windows\Temporary Internet Files\Content.IE5\EX2CRVQX\MCj04339250000[1].png"/>
            <p:cNvPicPr>
              <a:picLocks noChangeAspect="1" noChangeArrowheads="1"/>
            </p:cNvPicPr>
            <p:nvPr/>
          </p:nvPicPr>
          <p:blipFill>
            <a:blip r:embed="rId3" cstate="print"/>
            <a:srcRect/>
            <a:stretch>
              <a:fillRect/>
            </a:stretch>
          </p:blipFill>
          <p:spPr bwMode="auto">
            <a:xfrm>
              <a:off x="1142964" y="2357430"/>
              <a:ext cx="2286016" cy="2286016"/>
            </a:xfrm>
            <a:prstGeom prst="rect">
              <a:avLst/>
            </a:prstGeom>
            <a:noFill/>
            <a:ln w="9525">
              <a:noFill/>
              <a:miter lim="800000"/>
              <a:headEnd/>
              <a:tailEnd/>
            </a:ln>
          </p:spPr>
        </p:pic>
      </p:grpSp>
      <p:sp>
        <p:nvSpPr>
          <p:cNvPr id="6" name="正方形/長方形 5"/>
          <p:cNvSpPr/>
          <p:nvPr/>
        </p:nvSpPr>
        <p:spPr>
          <a:xfrm>
            <a:off x="1428750" y="6103730"/>
            <a:ext cx="1782860" cy="369332"/>
          </a:xfrm>
          <a:prstGeom prst="rect">
            <a:avLst/>
          </a:prstGeom>
        </p:spPr>
        <p:txBody>
          <a:bodyPr wrap="none">
            <a:spAutoFit/>
          </a:bodyPr>
          <a:lstStyle/>
          <a:p>
            <a:r>
              <a:rPr lang="ja-JP" altLang="en-US" dirty="0" smtClean="0"/>
              <a:t>コンバージェンス</a:t>
            </a:r>
            <a:endParaRPr lang="ja-JP" altLang="en-US" dirty="0"/>
          </a:p>
        </p:txBody>
      </p:sp>
      <p:sp>
        <p:nvSpPr>
          <p:cNvPr id="11" name="正方形/長方形 10"/>
          <p:cNvSpPr/>
          <p:nvPr/>
        </p:nvSpPr>
        <p:spPr>
          <a:xfrm>
            <a:off x="5273656" y="6103730"/>
            <a:ext cx="1782860" cy="369332"/>
          </a:xfrm>
          <a:prstGeom prst="rect">
            <a:avLst/>
          </a:prstGeom>
        </p:spPr>
        <p:txBody>
          <a:bodyPr wrap="none">
            <a:spAutoFit/>
          </a:bodyPr>
          <a:lstStyle/>
          <a:p>
            <a:r>
              <a:rPr lang="ja-JP" altLang="en-US" dirty="0" smtClean="0"/>
              <a:t>ダイバージェンス</a:t>
            </a:r>
            <a:endParaRPr lang="ja-JP" altLang="en-US" dirty="0"/>
          </a:p>
        </p:txBody>
      </p:sp>
    </p:spTree>
    <p:extLst>
      <p:ext uri="{BB962C8B-B14F-4D97-AF65-F5344CB8AC3E}">
        <p14:creationId xmlns:p14="http://schemas.microsoft.com/office/powerpoint/2010/main" val="2766186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p:cNvSpPr>
          <p:nvPr>
            <p:ph idx="1"/>
          </p:nvPr>
        </p:nvSpPr>
        <p:spPr>
          <a:xfrm>
            <a:off x="3275856" y="1412776"/>
            <a:ext cx="5544616" cy="4713387"/>
          </a:xfrm>
        </p:spPr>
        <p:txBody>
          <a:bodyPr>
            <a:normAutofit/>
          </a:bodyPr>
          <a:lstStyle/>
          <a:p>
            <a:pPr>
              <a:lnSpc>
                <a:spcPct val="90000"/>
              </a:lnSpc>
            </a:pPr>
            <a:r>
              <a:rPr lang="ja-JP" altLang="en-US" sz="2800" dirty="0" smtClean="0"/>
              <a:t>相手に近づくため、自分の言葉を変更する</a:t>
            </a:r>
          </a:p>
          <a:p>
            <a:pPr lvl="1">
              <a:lnSpc>
                <a:spcPct val="90000"/>
              </a:lnSpc>
            </a:pPr>
            <a:r>
              <a:rPr lang="ja-JP" altLang="en-US" sz="2800" dirty="0" smtClean="0"/>
              <a:t>発音</a:t>
            </a:r>
          </a:p>
          <a:p>
            <a:pPr lvl="1">
              <a:lnSpc>
                <a:spcPct val="90000"/>
              </a:lnSpc>
            </a:pPr>
            <a:r>
              <a:rPr lang="ja-JP" altLang="en-US" sz="2800" dirty="0" smtClean="0"/>
              <a:t>速度</a:t>
            </a:r>
          </a:p>
          <a:p>
            <a:pPr lvl="1">
              <a:lnSpc>
                <a:spcPct val="90000"/>
              </a:lnSpc>
            </a:pPr>
            <a:r>
              <a:rPr lang="ja-JP" altLang="en-US" sz="2800" dirty="0" smtClean="0"/>
              <a:t>語彙</a:t>
            </a:r>
          </a:p>
          <a:p>
            <a:pPr lvl="1">
              <a:lnSpc>
                <a:spcPct val="90000"/>
              </a:lnSpc>
            </a:pPr>
            <a:r>
              <a:rPr lang="ja-JP" altLang="en-US" sz="2800" dirty="0" smtClean="0"/>
              <a:t>文法</a:t>
            </a:r>
          </a:p>
          <a:p>
            <a:pPr lvl="1">
              <a:lnSpc>
                <a:spcPct val="90000"/>
              </a:lnSpc>
            </a:pPr>
            <a:r>
              <a:rPr lang="ja-JP" altLang="en-US" sz="2800" dirty="0" smtClean="0"/>
              <a:t>ノンバーバルコミュニケーション　など</a:t>
            </a:r>
          </a:p>
        </p:txBody>
      </p:sp>
      <p:sp>
        <p:nvSpPr>
          <p:cNvPr id="8194" name="Rectangle 2"/>
          <p:cNvSpPr>
            <a:spLocks noGrp="1"/>
          </p:cNvSpPr>
          <p:nvPr>
            <p:ph type="title"/>
          </p:nvPr>
        </p:nvSpPr>
        <p:spPr bwMode="auto"/>
        <p:txBody>
          <a:bodyPr wrap="square" numCol="1" anchorCtr="0" compatLnSpc="1">
            <a:prstTxWarp prst="textNoShape">
              <a:avLst/>
            </a:prstTxWarp>
          </a:bodyPr>
          <a:lstStyle/>
          <a:p>
            <a:pPr>
              <a:lnSpc>
                <a:spcPct val="90000"/>
              </a:lnSpc>
              <a:defRPr/>
            </a:pPr>
            <a:r>
              <a:rPr lang="ja-JP" altLang="en-US" dirty="0" smtClean="0"/>
              <a:t>コンバージェンス</a:t>
            </a:r>
            <a:r>
              <a:rPr lang="en-US" altLang="ja-JP" dirty="0" smtClean="0"/>
              <a:t>(Convergence)</a:t>
            </a:r>
            <a:endParaRPr lang="ja-JP" altLang="en-US" dirty="0" smtClean="0"/>
          </a:p>
        </p:txBody>
      </p:sp>
      <p:grpSp>
        <p:nvGrpSpPr>
          <p:cNvPr id="2" name="グループ化 7"/>
          <p:cNvGrpSpPr>
            <a:grpSpLocks/>
          </p:cNvGrpSpPr>
          <p:nvPr/>
        </p:nvGrpSpPr>
        <p:grpSpPr bwMode="auto">
          <a:xfrm>
            <a:off x="642938" y="2000250"/>
            <a:ext cx="2786062" cy="3057525"/>
            <a:chOff x="928662" y="1928802"/>
            <a:chExt cx="2714644" cy="3057543"/>
          </a:xfrm>
        </p:grpSpPr>
        <p:sp>
          <p:nvSpPr>
            <p:cNvPr id="11269" name="AutoShape 6"/>
            <p:cNvSpPr>
              <a:spLocks noChangeArrowheads="1"/>
            </p:cNvSpPr>
            <p:nvPr/>
          </p:nvSpPr>
          <p:spPr bwMode="auto">
            <a:xfrm>
              <a:off x="1428728" y="4500570"/>
              <a:ext cx="976312"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ja-JP" altLang="en-US"/>
            </a:p>
          </p:txBody>
        </p:sp>
        <p:pic>
          <p:nvPicPr>
            <p:cNvPr id="11270" name="Picture 6" descr="C:\Users\yoneoka\AppData\Local\Microsoft\Windows\Temporary Internet Files\Content.IE5\EX2CRVQX\MCj04339250000[1].png"/>
            <p:cNvPicPr>
              <a:picLocks noChangeAspect="1" noChangeArrowheads="1"/>
            </p:cNvPicPr>
            <p:nvPr/>
          </p:nvPicPr>
          <p:blipFill>
            <a:blip r:embed="rId3" cstate="print"/>
            <a:srcRect/>
            <a:stretch>
              <a:fillRect/>
            </a:stretch>
          </p:blipFill>
          <p:spPr bwMode="auto">
            <a:xfrm>
              <a:off x="928662" y="1928802"/>
              <a:ext cx="2714644" cy="2786082"/>
            </a:xfrm>
            <a:prstGeom prst="rect">
              <a:avLst/>
            </a:prstGeom>
            <a:noFill/>
            <a:ln w="9525">
              <a:noFill/>
              <a:miter lim="800000"/>
              <a:headEnd/>
              <a:tailEnd/>
            </a:ln>
          </p:spPr>
        </p:pic>
      </p:grpSp>
      <p:sp>
        <p:nvSpPr>
          <p:cNvPr id="7" name="正方形/長方形 6"/>
          <p:cNvSpPr/>
          <p:nvPr/>
        </p:nvSpPr>
        <p:spPr>
          <a:xfrm>
            <a:off x="107504" y="4786316"/>
            <a:ext cx="4572000" cy="1938992"/>
          </a:xfrm>
          <a:prstGeom prst="rect">
            <a:avLst/>
          </a:prstGeom>
        </p:spPr>
        <p:txBody>
          <a:bodyPr>
            <a:spAutoFit/>
          </a:bodyPr>
          <a:lstStyle/>
          <a:p>
            <a:endParaRPr lang="en-US" altLang="ja-JP" sz="2400" b="1" dirty="0" smtClean="0"/>
          </a:p>
          <a:p>
            <a:r>
              <a:rPr lang="ja-JP" altLang="en-US" sz="2400" b="1" dirty="0" smtClean="0"/>
              <a:t>コンバージェンスを通して</a:t>
            </a:r>
            <a:endParaRPr lang="en-US" altLang="ja-JP" sz="2400" b="1" dirty="0" smtClean="0"/>
          </a:p>
          <a:p>
            <a:pPr lvl="1"/>
            <a:r>
              <a:rPr lang="ja-JP" altLang="en-US" sz="2400" b="1" dirty="0" smtClean="0">
                <a:solidFill>
                  <a:srgbClr val="FF0000"/>
                </a:solidFill>
              </a:rPr>
              <a:t>理解しやすくなる</a:t>
            </a:r>
            <a:r>
              <a:rPr lang="en-US" altLang="ja-JP" sz="2400" b="1" dirty="0" smtClean="0">
                <a:solidFill>
                  <a:srgbClr val="FF0000"/>
                </a:solidFill>
              </a:rPr>
              <a:t>	</a:t>
            </a:r>
          </a:p>
          <a:p>
            <a:pPr lvl="1"/>
            <a:r>
              <a:rPr lang="ja-JP" altLang="en-US" sz="2400" b="1" dirty="0" smtClean="0">
                <a:solidFill>
                  <a:srgbClr val="FF0000"/>
                </a:solidFill>
              </a:rPr>
              <a:t>相手は安心する</a:t>
            </a:r>
            <a:endParaRPr lang="en-US" altLang="ja-JP" sz="2400" b="1" dirty="0" smtClean="0">
              <a:solidFill>
                <a:srgbClr val="FF0000"/>
              </a:solidFill>
            </a:endParaRPr>
          </a:p>
          <a:p>
            <a:pPr lvl="1"/>
            <a:r>
              <a:rPr lang="ja-JP" altLang="en-US" sz="2400" b="1" dirty="0" smtClean="0">
                <a:solidFill>
                  <a:srgbClr val="FF0000"/>
                </a:solidFill>
              </a:rPr>
              <a:t>友好的な雰囲気が建設できる</a:t>
            </a:r>
            <a:endParaRPr lang="en-US" altLang="ja-JP" sz="2400" b="1" dirty="0" smtClean="0">
              <a:solidFill>
                <a:srgbClr val="FF0000"/>
              </a:solidFill>
            </a:endParaRPr>
          </a:p>
        </p:txBody>
      </p:sp>
    </p:spTree>
    <p:extLst>
      <p:ext uri="{BB962C8B-B14F-4D97-AF65-F5344CB8AC3E}">
        <p14:creationId xmlns:p14="http://schemas.microsoft.com/office/powerpoint/2010/main" val="1709343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コンテンツ プレースホルダ 2"/>
          <p:cNvSpPr>
            <a:spLocks noGrp="1"/>
          </p:cNvSpPr>
          <p:nvPr>
            <p:ph idx="1"/>
          </p:nvPr>
        </p:nvSpPr>
        <p:spPr>
          <a:xfrm>
            <a:off x="304800" y="1554163"/>
            <a:ext cx="6053138" cy="4875212"/>
          </a:xfrm>
        </p:spPr>
        <p:txBody>
          <a:bodyPr>
            <a:normAutofit/>
          </a:bodyPr>
          <a:lstStyle/>
          <a:p>
            <a:pPr eaLnBrk="1" hangingPunct="1"/>
            <a:r>
              <a:rPr lang="en-US" altLang="ja-JP" sz="2800" dirty="0" smtClean="0">
                <a:latin typeface="Arial Unicode MS" pitchFamily="50" charset="-128"/>
                <a:ea typeface="Arial Unicode MS" pitchFamily="50" charset="-128"/>
                <a:cs typeface="Arial Unicode MS" pitchFamily="50" charset="-128"/>
              </a:rPr>
              <a:t>A: (</a:t>
            </a:r>
            <a:r>
              <a:rPr lang="ja-JP" altLang="en-US" sz="2800" dirty="0" smtClean="0">
                <a:latin typeface="Arial Unicode MS" pitchFamily="50" charset="-128"/>
                <a:ea typeface="Arial Unicode MS" pitchFamily="50" charset="-128"/>
                <a:cs typeface="Arial Unicode MS" pitchFamily="50" charset="-128"/>
              </a:rPr>
              <a:t>熱心な日本人英語学習者</a:t>
            </a:r>
            <a:r>
              <a:rPr lang="en-US" altLang="ja-JP" sz="2800" dirty="0" smtClean="0">
                <a:latin typeface="Arial Unicode MS" pitchFamily="50" charset="-128"/>
                <a:ea typeface="Arial Unicode MS" pitchFamily="50" charset="-128"/>
                <a:cs typeface="Arial Unicode MS" pitchFamily="50" charset="-128"/>
              </a:rPr>
              <a:t>)  Where are you from?</a:t>
            </a:r>
          </a:p>
          <a:p>
            <a:pPr eaLnBrk="1" hangingPunct="1"/>
            <a:r>
              <a:rPr lang="en-US" altLang="ja-JP" sz="2800" dirty="0" smtClean="0">
                <a:latin typeface="Arial Unicode MS" pitchFamily="50" charset="-128"/>
                <a:ea typeface="Arial Unicode MS" pitchFamily="50" charset="-128"/>
                <a:cs typeface="Arial Unicode MS" pitchFamily="50" charset="-128"/>
              </a:rPr>
              <a:t>B: (</a:t>
            </a:r>
            <a:r>
              <a:rPr lang="ja-JP" altLang="en-US" sz="2800" dirty="0" smtClean="0">
                <a:latin typeface="Arial Unicode MS" pitchFamily="50" charset="-128"/>
                <a:ea typeface="Arial Unicode MS" pitchFamily="50" charset="-128"/>
                <a:cs typeface="Arial Unicode MS" pitchFamily="50" charset="-128"/>
              </a:rPr>
              <a:t>ヨーロッパの観光客</a:t>
            </a:r>
            <a:r>
              <a:rPr lang="en-US" altLang="ja-JP" sz="2800" dirty="0" smtClean="0">
                <a:latin typeface="Arial Unicode MS" pitchFamily="50" charset="-128"/>
                <a:ea typeface="Arial Unicode MS" pitchFamily="50" charset="-128"/>
                <a:cs typeface="Arial Unicode MS" pitchFamily="50" charset="-128"/>
              </a:rPr>
              <a:t>)  I’m from France. </a:t>
            </a:r>
            <a:r>
              <a:rPr lang="en-US" altLang="ja-JP" sz="2800" dirty="0" err="1" smtClean="0">
                <a:latin typeface="Arial Unicode MS" pitchFamily="50" charset="-128"/>
                <a:ea typeface="Arial Unicode MS" pitchFamily="50" charset="-128"/>
                <a:cs typeface="Arial Unicode MS" pitchFamily="50" charset="-128"/>
              </a:rPr>
              <a:t>Furansu-jin</a:t>
            </a:r>
            <a:r>
              <a:rPr lang="en-US" altLang="ja-JP" sz="2800" dirty="0" smtClean="0">
                <a:latin typeface="Arial Unicode MS" pitchFamily="50" charset="-128"/>
                <a:ea typeface="Arial Unicode MS" pitchFamily="50" charset="-128"/>
                <a:cs typeface="Arial Unicode MS" pitchFamily="50" charset="-128"/>
              </a:rPr>
              <a:t> </a:t>
            </a:r>
            <a:r>
              <a:rPr lang="en-US" altLang="ja-JP" sz="2800" dirty="0" err="1" smtClean="0">
                <a:latin typeface="Arial Unicode MS" pitchFamily="50" charset="-128"/>
                <a:ea typeface="Arial Unicode MS" pitchFamily="50" charset="-128"/>
                <a:cs typeface="Arial Unicode MS" pitchFamily="50" charset="-128"/>
              </a:rPr>
              <a:t>desu</a:t>
            </a:r>
            <a:r>
              <a:rPr lang="en-US" altLang="ja-JP" sz="2800" dirty="0" smtClean="0">
                <a:latin typeface="Arial Unicode MS" pitchFamily="50" charset="-128"/>
                <a:ea typeface="Arial Unicode MS" pitchFamily="50" charset="-128"/>
                <a:cs typeface="Arial Unicode MS" pitchFamily="50" charset="-128"/>
              </a:rPr>
              <a:t>.</a:t>
            </a:r>
          </a:p>
          <a:p>
            <a:pPr eaLnBrk="1" hangingPunct="1"/>
            <a:r>
              <a:rPr lang="en-US" altLang="ja-JP" sz="2800" dirty="0" smtClean="0">
                <a:latin typeface="Arial Unicode MS" pitchFamily="50" charset="-128"/>
                <a:ea typeface="Arial Unicode MS" pitchFamily="50" charset="-128"/>
                <a:cs typeface="Arial Unicode MS" pitchFamily="50" charset="-128"/>
              </a:rPr>
              <a:t>A:  When did you come to Japan?</a:t>
            </a:r>
          </a:p>
          <a:p>
            <a:pPr eaLnBrk="1" hangingPunct="1"/>
            <a:r>
              <a:rPr lang="en-US" altLang="ja-JP" sz="2800" dirty="0" smtClean="0">
                <a:latin typeface="Arial Unicode MS" pitchFamily="50" charset="-128"/>
                <a:ea typeface="Arial Unicode MS" pitchFamily="50" charset="-128"/>
                <a:cs typeface="Arial Unicode MS" pitchFamily="50" charset="-128"/>
              </a:rPr>
              <a:t>B:  Ah…1 </a:t>
            </a:r>
            <a:r>
              <a:rPr lang="en-US" altLang="ja-JP" sz="2800" dirty="0" err="1" smtClean="0">
                <a:latin typeface="Arial Unicode MS" pitchFamily="50" charset="-128"/>
                <a:ea typeface="Arial Unicode MS" pitchFamily="50" charset="-128"/>
                <a:cs typeface="Arial Unicode MS" pitchFamily="50" charset="-128"/>
              </a:rPr>
              <a:t>shu</a:t>
            </a:r>
            <a:r>
              <a:rPr lang="en-US" altLang="ja-JP" sz="2800" dirty="0" smtClean="0">
                <a:latin typeface="Arial Unicode MS" pitchFamily="50" charset="-128"/>
                <a:ea typeface="Arial Unicode MS" pitchFamily="50" charset="-128"/>
                <a:cs typeface="Arial Unicode MS" pitchFamily="50" charset="-128"/>
              </a:rPr>
              <a:t> </a:t>
            </a:r>
            <a:r>
              <a:rPr lang="en-US" altLang="ja-JP" sz="2800" dirty="0" err="1" smtClean="0">
                <a:latin typeface="Arial Unicode MS" pitchFamily="50" charset="-128"/>
                <a:ea typeface="Arial Unicode MS" pitchFamily="50" charset="-128"/>
                <a:cs typeface="Arial Unicode MS" pitchFamily="50" charset="-128"/>
              </a:rPr>
              <a:t>kan</a:t>
            </a:r>
            <a:r>
              <a:rPr lang="en-US" altLang="ja-JP" sz="2800" dirty="0" smtClean="0">
                <a:latin typeface="Arial Unicode MS" pitchFamily="50" charset="-128"/>
                <a:ea typeface="Arial Unicode MS" pitchFamily="50" charset="-128"/>
                <a:cs typeface="Arial Unicode MS" pitchFamily="50" charset="-128"/>
              </a:rPr>
              <a:t> </a:t>
            </a:r>
            <a:r>
              <a:rPr lang="en-US" altLang="ja-JP" sz="2800" dirty="0" err="1" smtClean="0">
                <a:latin typeface="Arial Unicode MS" pitchFamily="50" charset="-128"/>
                <a:ea typeface="Arial Unicode MS" pitchFamily="50" charset="-128"/>
                <a:cs typeface="Arial Unicode MS" pitchFamily="50" charset="-128"/>
              </a:rPr>
              <a:t>mae</a:t>
            </a:r>
            <a:r>
              <a:rPr lang="en-US" altLang="ja-JP" sz="2800" dirty="0" smtClean="0">
                <a:latin typeface="Arial Unicode MS" pitchFamily="50" charset="-128"/>
                <a:ea typeface="Arial Unicode MS" pitchFamily="50" charset="-128"/>
                <a:cs typeface="Arial Unicode MS" pitchFamily="50" charset="-128"/>
              </a:rPr>
              <a:t>. One week ago.</a:t>
            </a:r>
          </a:p>
          <a:p>
            <a:pPr eaLnBrk="1" hangingPunct="1"/>
            <a:r>
              <a:rPr lang="en-US" altLang="ja-JP" sz="2800" dirty="0" smtClean="0">
                <a:latin typeface="Arial Unicode MS" pitchFamily="50" charset="-128"/>
                <a:ea typeface="Arial Unicode MS" pitchFamily="50" charset="-128"/>
                <a:cs typeface="Arial Unicode MS" pitchFamily="50" charset="-128"/>
              </a:rPr>
              <a:t>A: Oh your Japanese is very good!</a:t>
            </a:r>
          </a:p>
          <a:p>
            <a:pPr eaLnBrk="1" hangingPunct="1"/>
            <a:r>
              <a:rPr lang="en-US" altLang="ja-JP" sz="2800" dirty="0" smtClean="0">
                <a:latin typeface="Arial Unicode MS" pitchFamily="50" charset="-128"/>
                <a:ea typeface="Arial Unicode MS" pitchFamily="50" charset="-128"/>
                <a:cs typeface="Arial Unicode MS" pitchFamily="50" charset="-128"/>
              </a:rPr>
              <a:t>B:  Thank you! Your English is very good too!</a:t>
            </a:r>
          </a:p>
        </p:txBody>
      </p:sp>
      <p:sp>
        <p:nvSpPr>
          <p:cNvPr id="4" name="スライド番号プレースホルダ 3"/>
          <p:cNvSpPr>
            <a:spLocks noGrp="1"/>
          </p:cNvSpPr>
          <p:nvPr>
            <p:ph type="sldNum" sz="quarter" idx="12"/>
          </p:nvPr>
        </p:nvSpPr>
        <p:spPr/>
        <p:txBody>
          <a:bodyPr/>
          <a:lstStyle/>
          <a:p>
            <a:pPr>
              <a:defRPr/>
            </a:pPr>
            <a:fld id="{73D8A54C-0257-42AB-94BC-D107B4975217}" type="slidenum">
              <a:rPr lang="ja-JP" altLang="en-US"/>
              <a:pPr>
                <a:defRPr/>
              </a:pPr>
              <a:t>7</a:t>
            </a:fld>
            <a:endParaRPr lang="ja-JP" altLang="en-US" dirty="0"/>
          </a:p>
        </p:txBody>
      </p:sp>
      <p:sp>
        <p:nvSpPr>
          <p:cNvPr id="2" name="タイトル 1"/>
          <p:cNvSpPr>
            <a:spLocks noGrp="1"/>
          </p:cNvSpPr>
          <p:nvPr>
            <p:ph type="title"/>
          </p:nvPr>
        </p:nvSpPr>
        <p:spPr/>
        <p:txBody>
          <a:bodyPr/>
          <a:lstStyle/>
          <a:p>
            <a:pPr eaLnBrk="1" fontAlgn="auto" hangingPunct="1">
              <a:spcAft>
                <a:spcPts val="0"/>
              </a:spcAft>
              <a:defRPr/>
            </a:pPr>
            <a:r>
              <a:rPr lang="en-US" altLang="ja-JP" dirty="0" smtClean="0"/>
              <a:t>Convergence</a:t>
            </a:r>
            <a:endParaRPr lang="ja-JP" altLang="en-US" dirty="0"/>
          </a:p>
        </p:txBody>
      </p:sp>
      <p:grpSp>
        <p:nvGrpSpPr>
          <p:cNvPr id="3" name="グループ化 8"/>
          <p:cNvGrpSpPr>
            <a:grpSpLocks/>
          </p:cNvGrpSpPr>
          <p:nvPr/>
        </p:nvGrpSpPr>
        <p:grpSpPr bwMode="auto">
          <a:xfrm>
            <a:off x="6357938" y="2071688"/>
            <a:ext cx="2786062" cy="3057525"/>
            <a:chOff x="928662" y="1928802"/>
            <a:chExt cx="2714644" cy="3057543"/>
          </a:xfrm>
        </p:grpSpPr>
        <p:sp>
          <p:nvSpPr>
            <p:cNvPr id="17414" name="AutoShape 6"/>
            <p:cNvSpPr>
              <a:spLocks noChangeArrowheads="1"/>
            </p:cNvSpPr>
            <p:nvPr/>
          </p:nvSpPr>
          <p:spPr bwMode="auto">
            <a:xfrm>
              <a:off x="1428728" y="4500570"/>
              <a:ext cx="976312"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ja-JP" altLang="en-US"/>
            </a:p>
          </p:txBody>
        </p:sp>
        <p:pic>
          <p:nvPicPr>
            <p:cNvPr id="17415" name="Picture 6" descr="C:\Users\yoneoka\AppData\Local\Microsoft\Windows\Temporary Internet Files\Content.IE5\EX2CRVQX\MCj04339250000[1].png"/>
            <p:cNvPicPr>
              <a:picLocks noChangeAspect="1" noChangeArrowheads="1"/>
            </p:cNvPicPr>
            <p:nvPr/>
          </p:nvPicPr>
          <p:blipFill>
            <a:blip r:embed="rId3" cstate="print"/>
            <a:srcRect/>
            <a:stretch>
              <a:fillRect/>
            </a:stretch>
          </p:blipFill>
          <p:spPr bwMode="auto">
            <a:xfrm>
              <a:off x="928662" y="1928802"/>
              <a:ext cx="2714644" cy="2786082"/>
            </a:xfrm>
            <a:prstGeom prst="rect">
              <a:avLst/>
            </a:prstGeom>
            <a:noFill/>
            <a:ln w="9525">
              <a:noFill/>
              <a:miter lim="800000"/>
              <a:headEnd/>
              <a:tailEnd/>
            </a:ln>
          </p:spPr>
        </p:pic>
      </p:grpSp>
    </p:spTree>
    <p:extLst>
      <p:ext uri="{BB962C8B-B14F-4D97-AF65-F5344CB8AC3E}">
        <p14:creationId xmlns:p14="http://schemas.microsoft.com/office/powerpoint/2010/main" val="174135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435">
                                            <p:txEl>
                                              <p:pRg st="4" end="4"/>
                                            </p:txEl>
                                          </p:spTgt>
                                        </p:tgtEl>
                                        <p:attrNameLst>
                                          <p:attrName>style.visibility</p:attrName>
                                        </p:attrNameLst>
                                      </p:cBhvr>
                                      <p:to>
                                        <p:strVal val="visible"/>
                                      </p:to>
                                    </p:set>
                                    <p:anim calcmode="lin" valueType="num">
                                      <p:cBhvr additive="base">
                                        <p:cTn id="31"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435">
                                            <p:txEl>
                                              <p:pRg st="5" end="5"/>
                                            </p:txEl>
                                          </p:spTgt>
                                        </p:tgtEl>
                                        <p:attrNameLst>
                                          <p:attrName>style.visibility</p:attrName>
                                        </p:attrNameLst>
                                      </p:cBhvr>
                                      <p:to>
                                        <p:strVal val="visible"/>
                                      </p:to>
                                    </p:set>
                                    <p:anim calcmode="lin" valueType="num">
                                      <p:cBhvr additive="base">
                                        <p:cTn id="37"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p:cNvSpPr>
          <p:nvPr>
            <p:ph idx="1"/>
          </p:nvPr>
        </p:nvSpPr>
        <p:spPr>
          <a:xfrm>
            <a:off x="3563889" y="1484784"/>
            <a:ext cx="5200700" cy="4684241"/>
          </a:xfrm>
        </p:spPr>
        <p:txBody>
          <a:bodyPr>
            <a:normAutofit/>
          </a:bodyPr>
          <a:lstStyle/>
          <a:p>
            <a:pPr>
              <a:lnSpc>
                <a:spcPct val="90000"/>
              </a:lnSpc>
            </a:pPr>
            <a:r>
              <a:rPr lang="ja-JP" altLang="en-US" sz="2800" dirty="0" smtClean="0"/>
              <a:t>自分の目的・意識を強調するため、自分の言葉を変更する</a:t>
            </a:r>
          </a:p>
          <a:p>
            <a:pPr lvl="1">
              <a:lnSpc>
                <a:spcPct val="90000"/>
              </a:lnSpc>
            </a:pPr>
            <a:r>
              <a:rPr lang="ja-JP" altLang="en-US" sz="2800" dirty="0" smtClean="0"/>
              <a:t>発音</a:t>
            </a:r>
          </a:p>
          <a:p>
            <a:pPr lvl="1">
              <a:lnSpc>
                <a:spcPct val="90000"/>
              </a:lnSpc>
            </a:pPr>
            <a:r>
              <a:rPr lang="ja-JP" altLang="en-US" sz="2800" dirty="0" smtClean="0"/>
              <a:t>速度</a:t>
            </a:r>
          </a:p>
          <a:p>
            <a:pPr lvl="1">
              <a:lnSpc>
                <a:spcPct val="90000"/>
              </a:lnSpc>
            </a:pPr>
            <a:r>
              <a:rPr lang="ja-JP" altLang="en-US" sz="2800" dirty="0" smtClean="0"/>
              <a:t>語彙</a:t>
            </a:r>
          </a:p>
          <a:p>
            <a:pPr lvl="1">
              <a:lnSpc>
                <a:spcPct val="90000"/>
              </a:lnSpc>
            </a:pPr>
            <a:r>
              <a:rPr lang="ja-JP" altLang="en-US" sz="2800" dirty="0" smtClean="0"/>
              <a:t>文法</a:t>
            </a:r>
          </a:p>
          <a:p>
            <a:pPr lvl="1">
              <a:lnSpc>
                <a:spcPct val="90000"/>
              </a:lnSpc>
            </a:pPr>
            <a:r>
              <a:rPr lang="ja-JP" altLang="en-US" sz="2800" dirty="0" smtClean="0"/>
              <a:t>ノンバーバルコミュニケーション　など</a:t>
            </a:r>
          </a:p>
        </p:txBody>
      </p:sp>
      <p:sp>
        <p:nvSpPr>
          <p:cNvPr id="13314" name="Rectangle 2"/>
          <p:cNvSpPr>
            <a:spLocks noGrp="1"/>
          </p:cNvSpPr>
          <p:nvPr>
            <p:ph type="title"/>
          </p:nvPr>
        </p:nvSpPr>
        <p:spPr bwMode="auto">
          <a:noFill/>
        </p:spPr>
        <p:txBody>
          <a:bodyPr wrap="square" numCol="1" anchorCtr="0" compatLnSpc="1">
            <a:prstTxWarp prst="textNoShape">
              <a:avLst/>
            </a:prstTxWarp>
          </a:bodyPr>
          <a:lstStyle/>
          <a:p>
            <a:r>
              <a:rPr lang="ja-JP" altLang="en-US" dirty="0" smtClean="0">
                <a:effectLst/>
              </a:rPr>
              <a:t>ダイバージェンス（</a:t>
            </a:r>
            <a:r>
              <a:rPr lang="en-US" altLang="ja-JP" dirty="0" smtClean="0">
                <a:effectLst/>
              </a:rPr>
              <a:t>Divergence</a:t>
            </a:r>
            <a:r>
              <a:rPr lang="ja-JP" altLang="en-US" dirty="0" smtClean="0">
                <a:effectLst/>
              </a:rPr>
              <a:t>）</a:t>
            </a:r>
            <a:endParaRPr lang="en-US" altLang="ja-JP" dirty="0" smtClean="0">
              <a:effectLst/>
            </a:endParaRPr>
          </a:p>
        </p:txBody>
      </p:sp>
      <p:grpSp>
        <p:nvGrpSpPr>
          <p:cNvPr id="2" name="グループ化 9"/>
          <p:cNvGrpSpPr>
            <a:grpSpLocks/>
          </p:cNvGrpSpPr>
          <p:nvPr/>
        </p:nvGrpSpPr>
        <p:grpSpPr bwMode="auto">
          <a:xfrm>
            <a:off x="1143000" y="2357438"/>
            <a:ext cx="2609850" cy="2843212"/>
            <a:chOff x="1142964" y="2357430"/>
            <a:chExt cx="2609874" cy="2843229"/>
          </a:xfrm>
        </p:grpSpPr>
        <p:sp>
          <p:nvSpPr>
            <p:cNvPr id="13317" name="AutoShape 6"/>
            <p:cNvSpPr>
              <a:spLocks noChangeArrowheads="1"/>
            </p:cNvSpPr>
            <p:nvPr/>
          </p:nvSpPr>
          <p:spPr bwMode="auto">
            <a:xfrm flipH="1">
              <a:off x="2857488" y="4714884"/>
              <a:ext cx="895350" cy="485775"/>
            </a:xfrm>
            <a:prstGeom prst="leftArrow">
              <a:avLst>
                <a:gd name="adj1" fmla="val 50000"/>
                <a:gd name="adj2" fmla="val 46078"/>
              </a:avLst>
            </a:prstGeom>
            <a:solidFill>
              <a:schemeClr val="accent1"/>
            </a:solidFill>
            <a:ln w="9525">
              <a:solidFill>
                <a:schemeClr val="tx1"/>
              </a:solidFill>
              <a:miter lim="800000"/>
              <a:headEnd/>
              <a:tailEnd/>
            </a:ln>
          </p:spPr>
          <p:txBody>
            <a:bodyPr wrap="none" anchor="ctr"/>
            <a:lstStyle/>
            <a:p>
              <a:endParaRPr lang="ja-JP" altLang="en-US"/>
            </a:p>
          </p:txBody>
        </p:sp>
        <p:pic>
          <p:nvPicPr>
            <p:cNvPr id="13318" name="Picture 7" descr="C:\Users\yoneoka\AppData\Local\Microsoft\Windows\Temporary Internet Files\Content.IE5\EX2CRVQX\MCj04339250000[1].png"/>
            <p:cNvPicPr>
              <a:picLocks noChangeAspect="1" noChangeArrowheads="1"/>
            </p:cNvPicPr>
            <p:nvPr/>
          </p:nvPicPr>
          <p:blipFill>
            <a:blip r:embed="rId3" cstate="print"/>
            <a:srcRect/>
            <a:stretch>
              <a:fillRect/>
            </a:stretch>
          </p:blipFill>
          <p:spPr bwMode="auto">
            <a:xfrm>
              <a:off x="1142964" y="2357430"/>
              <a:ext cx="2286016" cy="2286016"/>
            </a:xfrm>
            <a:prstGeom prst="rect">
              <a:avLst/>
            </a:prstGeom>
            <a:noFill/>
            <a:ln w="9525">
              <a:noFill/>
              <a:miter lim="800000"/>
              <a:headEnd/>
              <a:tailEnd/>
            </a:ln>
          </p:spPr>
        </p:pic>
      </p:grpSp>
      <p:sp>
        <p:nvSpPr>
          <p:cNvPr id="7" name="正方形/長方形 6"/>
          <p:cNvSpPr/>
          <p:nvPr/>
        </p:nvSpPr>
        <p:spPr>
          <a:xfrm>
            <a:off x="179512" y="5205186"/>
            <a:ext cx="4572000" cy="1384995"/>
          </a:xfrm>
          <a:prstGeom prst="rect">
            <a:avLst/>
          </a:prstGeom>
        </p:spPr>
        <p:txBody>
          <a:bodyPr>
            <a:spAutoFit/>
          </a:bodyPr>
          <a:lstStyle/>
          <a:p>
            <a:r>
              <a:rPr lang="ja-JP" altLang="en-US" sz="2800" b="1" dirty="0" smtClean="0"/>
              <a:t>ダイバージェンスを通して</a:t>
            </a:r>
            <a:endParaRPr lang="en-US" altLang="ja-JP" sz="2800" b="1" dirty="0" smtClean="0"/>
          </a:p>
          <a:p>
            <a:pPr lvl="1"/>
            <a:r>
              <a:rPr lang="ja-JP" altLang="en-US" sz="2800" b="1" dirty="0" smtClean="0"/>
              <a:t>自分の</a:t>
            </a:r>
            <a:r>
              <a:rPr lang="ja-JP" altLang="en-US" sz="2800" b="1" dirty="0" smtClean="0">
                <a:solidFill>
                  <a:srgbClr val="FF0000"/>
                </a:solidFill>
              </a:rPr>
              <a:t>アイデンテティ</a:t>
            </a:r>
            <a:endParaRPr lang="en-US" altLang="ja-JP" sz="2800" b="1" dirty="0" smtClean="0">
              <a:solidFill>
                <a:srgbClr val="FF0000"/>
              </a:solidFill>
            </a:endParaRPr>
          </a:p>
          <a:p>
            <a:pPr lvl="1"/>
            <a:r>
              <a:rPr lang="ja-JP" altLang="en-US" sz="2800" b="1" dirty="0" smtClean="0"/>
              <a:t>を表現できる</a:t>
            </a:r>
            <a:endParaRPr lang="en-US" altLang="ja-JP" sz="2800" b="1" dirty="0" smtClean="0"/>
          </a:p>
        </p:txBody>
      </p:sp>
    </p:spTree>
    <p:extLst>
      <p:ext uri="{BB962C8B-B14F-4D97-AF65-F5344CB8AC3E}">
        <p14:creationId xmlns:p14="http://schemas.microsoft.com/office/powerpoint/2010/main" val="1724451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bwMode="auto"/>
        <p:txBody>
          <a:bodyPr wrap="square" numCol="1" anchorCtr="0" compatLnSpc="1">
            <a:prstTxWarp prst="textNoShape">
              <a:avLst/>
            </a:prstTxWarp>
          </a:bodyPr>
          <a:lstStyle/>
          <a:p>
            <a:pPr eaLnBrk="1" fontAlgn="auto" hangingPunct="1">
              <a:spcAft>
                <a:spcPts val="0"/>
              </a:spcAft>
              <a:defRPr/>
            </a:pPr>
            <a:r>
              <a:rPr lang="en-US" altLang="ja-JP" dirty="0" smtClean="0">
                <a:effectLst/>
              </a:rPr>
              <a:t>Divergence</a:t>
            </a:r>
          </a:p>
        </p:txBody>
      </p:sp>
      <p:grpSp>
        <p:nvGrpSpPr>
          <p:cNvPr id="2" name="グループ化 9"/>
          <p:cNvGrpSpPr>
            <a:grpSpLocks/>
          </p:cNvGrpSpPr>
          <p:nvPr/>
        </p:nvGrpSpPr>
        <p:grpSpPr bwMode="auto">
          <a:xfrm>
            <a:off x="6228759" y="1916307"/>
            <a:ext cx="2609850" cy="2843213"/>
            <a:chOff x="1142964" y="2357430"/>
            <a:chExt cx="2609874" cy="2843229"/>
          </a:xfrm>
        </p:grpSpPr>
        <p:sp>
          <p:nvSpPr>
            <p:cNvPr id="18437" name="AutoShape 6"/>
            <p:cNvSpPr>
              <a:spLocks noChangeArrowheads="1"/>
            </p:cNvSpPr>
            <p:nvPr/>
          </p:nvSpPr>
          <p:spPr bwMode="auto">
            <a:xfrm flipH="1">
              <a:off x="2857488" y="4714884"/>
              <a:ext cx="895350" cy="485775"/>
            </a:xfrm>
            <a:prstGeom prst="leftArrow">
              <a:avLst>
                <a:gd name="adj1" fmla="val 50000"/>
                <a:gd name="adj2" fmla="val 46078"/>
              </a:avLst>
            </a:prstGeom>
            <a:solidFill>
              <a:schemeClr val="accent1"/>
            </a:solidFill>
            <a:ln w="9525">
              <a:solidFill>
                <a:schemeClr val="tx1"/>
              </a:solidFill>
              <a:miter lim="800000"/>
              <a:headEnd/>
              <a:tailEnd/>
            </a:ln>
          </p:spPr>
          <p:txBody>
            <a:bodyPr wrap="none" anchor="ctr"/>
            <a:lstStyle/>
            <a:p>
              <a:endParaRPr lang="ja-JP" altLang="en-US"/>
            </a:p>
          </p:txBody>
        </p:sp>
        <p:pic>
          <p:nvPicPr>
            <p:cNvPr id="18438" name="Picture 7" descr="C:\Users\yoneoka\AppData\Local\Microsoft\Windows\Temporary Internet Files\Content.IE5\EX2CRVQX\MCj04339250000[1].png"/>
            <p:cNvPicPr>
              <a:picLocks noChangeAspect="1" noChangeArrowheads="1"/>
            </p:cNvPicPr>
            <p:nvPr/>
          </p:nvPicPr>
          <p:blipFill>
            <a:blip r:embed="rId3" cstate="print"/>
            <a:srcRect/>
            <a:stretch>
              <a:fillRect/>
            </a:stretch>
          </p:blipFill>
          <p:spPr bwMode="auto">
            <a:xfrm>
              <a:off x="1142964" y="2357430"/>
              <a:ext cx="2286016" cy="2286016"/>
            </a:xfrm>
            <a:prstGeom prst="rect">
              <a:avLst/>
            </a:prstGeom>
            <a:noFill/>
            <a:ln w="9525">
              <a:noFill/>
              <a:miter lim="800000"/>
              <a:headEnd/>
              <a:tailEnd/>
            </a:ln>
          </p:spPr>
        </p:pic>
      </p:grpSp>
      <p:sp>
        <p:nvSpPr>
          <p:cNvPr id="19460" name="正方形/長方形 5"/>
          <p:cNvSpPr>
            <a:spLocks noChangeArrowheads="1"/>
          </p:cNvSpPr>
          <p:nvPr/>
        </p:nvSpPr>
        <p:spPr bwMode="auto">
          <a:xfrm>
            <a:off x="467544" y="1988840"/>
            <a:ext cx="5871568" cy="3539430"/>
          </a:xfrm>
          <a:prstGeom prst="rect">
            <a:avLst/>
          </a:prstGeom>
          <a:noFill/>
          <a:ln w="9525">
            <a:noFill/>
            <a:miter lim="800000"/>
            <a:headEnd/>
            <a:tailEnd/>
          </a:ln>
        </p:spPr>
        <p:txBody>
          <a:bodyPr wrap="square">
            <a:spAutoFit/>
          </a:bodyPr>
          <a:lstStyle/>
          <a:p>
            <a:pPr eaLnBrk="1" hangingPunct="1"/>
            <a:r>
              <a:rPr lang="en-US" altLang="ja-JP" sz="2800" dirty="0"/>
              <a:t>A: </a:t>
            </a:r>
            <a:r>
              <a:rPr lang="en-US" altLang="ja-JP" sz="2800" dirty="0" smtClean="0">
                <a:latin typeface="Arial Unicode MS" pitchFamily="50" charset="-128"/>
                <a:ea typeface="Arial Unicode MS" pitchFamily="50" charset="-128"/>
                <a:cs typeface="Arial Unicode MS" pitchFamily="50" charset="-128"/>
              </a:rPr>
              <a:t>(</a:t>
            </a:r>
            <a:r>
              <a:rPr lang="ja-JP" altLang="en-US" sz="2800" dirty="0" smtClean="0">
                <a:latin typeface="Arial Unicode MS" pitchFamily="50" charset="-128"/>
                <a:ea typeface="Arial Unicode MS" pitchFamily="50" charset="-128"/>
                <a:cs typeface="Arial Unicode MS" pitchFamily="50" charset="-128"/>
              </a:rPr>
              <a:t>熱心な日本人英語学習者</a:t>
            </a:r>
            <a:r>
              <a:rPr lang="en-US" altLang="ja-JP" sz="2800" dirty="0" smtClean="0">
                <a:latin typeface="Arial Unicode MS" pitchFamily="50" charset="-128"/>
                <a:ea typeface="Arial Unicode MS" pitchFamily="50" charset="-128"/>
                <a:cs typeface="Arial Unicode MS" pitchFamily="50" charset="-128"/>
              </a:rPr>
              <a:t>)  Where are you from?</a:t>
            </a:r>
          </a:p>
          <a:p>
            <a:pPr eaLnBrk="1" hangingPunct="1"/>
            <a:r>
              <a:rPr lang="en-US" altLang="ja-JP" sz="2800" dirty="0" smtClean="0">
                <a:latin typeface="Arial Unicode MS" pitchFamily="50" charset="-128"/>
                <a:ea typeface="Arial Unicode MS" pitchFamily="50" charset="-128"/>
                <a:cs typeface="Arial Unicode MS" pitchFamily="50" charset="-128"/>
              </a:rPr>
              <a:t>B: (</a:t>
            </a:r>
            <a:r>
              <a:rPr lang="ja-JP" altLang="en-US" sz="2800" dirty="0" smtClean="0">
                <a:latin typeface="Arial Unicode MS" pitchFamily="50" charset="-128"/>
                <a:ea typeface="Arial Unicode MS" pitchFamily="50" charset="-128"/>
                <a:cs typeface="Arial Unicode MS" pitchFamily="50" charset="-128"/>
              </a:rPr>
              <a:t>日本の外国人永住者</a:t>
            </a:r>
            <a:r>
              <a:rPr lang="en-US" altLang="ja-JP" sz="2800" dirty="0" smtClean="0">
                <a:latin typeface="Arial Unicode MS" pitchFamily="50" charset="-128"/>
                <a:ea typeface="Arial Unicode MS" pitchFamily="50" charset="-128"/>
                <a:cs typeface="Arial Unicode MS" pitchFamily="50" charset="-128"/>
              </a:rPr>
              <a:t>) Kumamoto </a:t>
            </a:r>
            <a:r>
              <a:rPr lang="en-US" altLang="ja-JP" sz="2800" dirty="0" err="1" smtClean="0"/>
              <a:t>desu</a:t>
            </a:r>
            <a:r>
              <a:rPr lang="en-US" altLang="ja-JP" sz="2800" dirty="0"/>
              <a:t>.</a:t>
            </a:r>
          </a:p>
          <a:p>
            <a:pPr algn="l"/>
            <a:r>
              <a:rPr lang="en-US" altLang="ja-JP" sz="2800" dirty="0"/>
              <a:t>A:  Ah…what is your country?</a:t>
            </a:r>
          </a:p>
          <a:p>
            <a:pPr algn="l"/>
            <a:r>
              <a:rPr lang="en-US" altLang="ja-JP" sz="2800" dirty="0"/>
              <a:t>B:  </a:t>
            </a:r>
            <a:r>
              <a:rPr lang="en-US" altLang="ja-JP" sz="2800" dirty="0" smtClean="0"/>
              <a:t>Nihon </a:t>
            </a:r>
            <a:r>
              <a:rPr lang="en-US" altLang="ja-JP" sz="2800" dirty="0" err="1"/>
              <a:t>desu</a:t>
            </a:r>
            <a:r>
              <a:rPr lang="en-US" altLang="ja-JP" sz="2800" dirty="0"/>
              <a:t> </a:t>
            </a:r>
            <a:r>
              <a:rPr lang="en-US" altLang="ja-JP" sz="2800" dirty="0" err="1"/>
              <a:t>yo</a:t>
            </a:r>
            <a:r>
              <a:rPr lang="en-US" altLang="ja-JP" sz="2800" dirty="0"/>
              <a:t>. </a:t>
            </a:r>
          </a:p>
          <a:p>
            <a:pPr algn="l"/>
            <a:r>
              <a:rPr lang="en-US" altLang="ja-JP" sz="2800" dirty="0"/>
              <a:t>A: Oh your Japanese is very good!</a:t>
            </a:r>
          </a:p>
          <a:p>
            <a:pPr algn="l"/>
            <a:r>
              <a:rPr lang="en-US" altLang="ja-JP" sz="2800" dirty="0"/>
              <a:t>B:  </a:t>
            </a:r>
            <a:r>
              <a:rPr lang="en-US" altLang="ja-JP" sz="2800" dirty="0" err="1"/>
              <a:t>Atarimae</a:t>
            </a:r>
            <a:r>
              <a:rPr lang="en-US" altLang="ja-JP" sz="2800" dirty="0"/>
              <a:t>!  </a:t>
            </a:r>
          </a:p>
        </p:txBody>
      </p:sp>
    </p:spTree>
    <p:extLst>
      <p:ext uri="{BB962C8B-B14F-4D97-AF65-F5344CB8AC3E}">
        <p14:creationId xmlns:p14="http://schemas.microsoft.com/office/powerpoint/2010/main" val="335399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 calcmode="lin" valueType="num">
                                      <p:cBhvr additive="base">
                                        <p:cTn id="7" dur="500" fill="hold"/>
                                        <p:tgtEl>
                                          <p:spTgt spid="194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60">
                                            <p:txEl>
                                              <p:pRg st="1" end="1"/>
                                            </p:txEl>
                                          </p:spTgt>
                                        </p:tgtEl>
                                        <p:attrNameLst>
                                          <p:attrName>style.visibility</p:attrName>
                                        </p:attrNameLst>
                                      </p:cBhvr>
                                      <p:to>
                                        <p:strVal val="visible"/>
                                      </p:to>
                                    </p:set>
                                    <p:anim calcmode="lin" valueType="num">
                                      <p:cBhvr additive="base">
                                        <p:cTn id="13" dur="500" fill="hold"/>
                                        <p:tgtEl>
                                          <p:spTgt spid="1946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6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60">
                                            <p:txEl>
                                              <p:pRg st="2" end="2"/>
                                            </p:txEl>
                                          </p:spTgt>
                                        </p:tgtEl>
                                        <p:attrNameLst>
                                          <p:attrName>style.visibility</p:attrName>
                                        </p:attrNameLst>
                                      </p:cBhvr>
                                      <p:to>
                                        <p:strVal val="visible"/>
                                      </p:to>
                                    </p:set>
                                    <p:anim calcmode="lin" valueType="num">
                                      <p:cBhvr additive="base">
                                        <p:cTn id="19" dur="500" fill="hold"/>
                                        <p:tgtEl>
                                          <p:spTgt spid="1946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60">
                                            <p:txEl>
                                              <p:pRg st="3" end="3"/>
                                            </p:txEl>
                                          </p:spTgt>
                                        </p:tgtEl>
                                        <p:attrNameLst>
                                          <p:attrName>style.visibility</p:attrName>
                                        </p:attrNameLst>
                                      </p:cBhvr>
                                      <p:to>
                                        <p:strVal val="visible"/>
                                      </p:to>
                                    </p:set>
                                    <p:anim calcmode="lin" valueType="num">
                                      <p:cBhvr additive="base">
                                        <p:cTn id="25" dur="500" fill="hold"/>
                                        <p:tgtEl>
                                          <p:spTgt spid="1946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6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460">
                                            <p:txEl>
                                              <p:pRg st="4" end="4"/>
                                            </p:txEl>
                                          </p:spTgt>
                                        </p:tgtEl>
                                        <p:attrNameLst>
                                          <p:attrName>style.visibility</p:attrName>
                                        </p:attrNameLst>
                                      </p:cBhvr>
                                      <p:to>
                                        <p:strVal val="visible"/>
                                      </p:to>
                                    </p:set>
                                    <p:anim calcmode="lin" valueType="num">
                                      <p:cBhvr additive="base">
                                        <p:cTn id="31" dur="500" fill="hold"/>
                                        <p:tgtEl>
                                          <p:spTgt spid="1946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6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460">
                                            <p:txEl>
                                              <p:pRg st="5" end="5"/>
                                            </p:txEl>
                                          </p:spTgt>
                                        </p:tgtEl>
                                        <p:attrNameLst>
                                          <p:attrName>style.visibility</p:attrName>
                                        </p:attrNameLst>
                                      </p:cBhvr>
                                      <p:to>
                                        <p:strVal val="visible"/>
                                      </p:to>
                                    </p:set>
                                    <p:anim calcmode="lin" valueType="num">
                                      <p:cBhvr additive="base">
                                        <p:cTn id="37" dur="500" fill="hold"/>
                                        <p:tgtEl>
                                          <p:spTgt spid="1946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6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658</TotalTime>
  <Words>2446</Words>
  <Application>Microsoft Office PowerPoint</Application>
  <PresentationFormat>画面に合わせる (4:3)</PresentationFormat>
  <Paragraphs>395</Paragraphs>
  <Slides>33</Slides>
  <Notes>18</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33</vt:i4>
      </vt:variant>
    </vt:vector>
  </HeadingPairs>
  <TitlesOfParts>
    <vt:vector size="47" baseType="lpstr">
      <vt:lpstr>Arial Unicode MS</vt:lpstr>
      <vt:lpstr>HGP明朝E</vt:lpstr>
      <vt:lpstr>ＭＳ Ｐゴシック</vt:lpstr>
      <vt:lpstr>ＭＳ 明朝</vt:lpstr>
      <vt:lpstr>Arial</vt:lpstr>
      <vt:lpstr>Calibri</vt:lpstr>
      <vt:lpstr>Californian FB</vt:lpstr>
      <vt:lpstr>Candara</vt:lpstr>
      <vt:lpstr>Century</vt:lpstr>
      <vt:lpstr>Symbol</vt:lpstr>
      <vt:lpstr>Times New Roman</vt:lpstr>
      <vt:lpstr>Wingdings</vt:lpstr>
      <vt:lpstr>Wingdings 3</vt:lpstr>
      <vt:lpstr>ウェーブ</vt:lpstr>
      <vt:lpstr>英語授業で異文化教育 Cross-cultural Communication and accommodation skills</vt:lpstr>
      <vt:lpstr>グローバル人材とは？</vt:lpstr>
      <vt:lpstr> グローバル人材のための 語学ニーズ </vt:lpstr>
      <vt:lpstr>「Native英語」　と　　｢EIL｣　との違い</vt:lpstr>
      <vt:lpstr>コミュニケーション・アコモデーション　 (Giles,  1971）  </vt:lpstr>
      <vt:lpstr>コンバージェンス(Convergence)</vt:lpstr>
      <vt:lpstr>Convergence</vt:lpstr>
      <vt:lpstr>ダイバージェンス（Divergence）</vt:lpstr>
      <vt:lpstr>Divergence</vt:lpstr>
      <vt:lpstr>言語交渉＝convergenceの第一歩</vt:lpstr>
      <vt:lpstr>[The Mac Encounter]</vt:lpstr>
      <vt:lpstr>PowerPoint プレゼンテーション</vt:lpstr>
      <vt:lpstr>What went wrong?</vt:lpstr>
      <vt:lpstr>Accommodation skill ①　 言語交渉 Language Negotiation</vt:lpstr>
      <vt:lpstr>Accommodation skill ②　 発話スタイルの簡単化 Simplification</vt:lpstr>
      <vt:lpstr>Accommodatiojn skill ③　 内容・目的確認 Confirmation</vt:lpstr>
      <vt:lpstr>Accommodation skill ④　 基本情報をまず伝える  start with basic information</vt:lpstr>
      <vt:lpstr>Accommodation skills ⑤　 繰り返し、ジェスチャー利用 Repetition and Gestures</vt:lpstr>
      <vt:lpstr>Accommodation skill⑥　 内容確認・再度発話の要求 Ask for confirmation</vt:lpstr>
      <vt:lpstr>PowerPoint プレゼンテーション</vt:lpstr>
      <vt:lpstr>アコモデーションスキルの効果 熊本での実験（2010年）</vt:lpstr>
      <vt:lpstr>  段階的にアコモデーションをし、 コンバージェンスを行う</vt:lpstr>
      <vt:lpstr>PowerPoint プレゼンテーション</vt:lpstr>
      <vt:lpstr>アコモデーションスキルを使えば＝</vt:lpstr>
      <vt:lpstr>ＰＡＲＴ　２　　ＹＯＵＲ　ＴＵＲＮ</vt:lpstr>
      <vt:lpstr>  accommodation skills (1) Speaker Skills</vt:lpstr>
      <vt:lpstr>Practice for (1) Clarification of understanding </vt:lpstr>
      <vt:lpstr>Practice for (2)  Paraphrasing</vt:lpstr>
      <vt:lpstr>accommodation skills (2) Listener Skills</vt:lpstr>
      <vt:lpstr>Practice for (3)  Repeating and Aizuchi</vt:lpstr>
      <vt:lpstr>Practice for (4)  Clarification</vt:lpstr>
      <vt:lpstr>PowerPoint プレゼンテーション</vt:lpstr>
      <vt:lpstr>　　参考資料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e-campus center</dc:creator>
  <cp:lastModifiedBy>master</cp:lastModifiedBy>
  <cp:revision>19</cp:revision>
  <dcterms:created xsi:type="dcterms:W3CDTF">2011-08-03T12:04:34Z</dcterms:created>
  <dcterms:modified xsi:type="dcterms:W3CDTF">2016-04-01T09:40:39Z</dcterms:modified>
</cp:coreProperties>
</file>